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8" r:id="rId9"/>
    <p:sldId id="264" r:id="rId10"/>
    <p:sldId id="265" r:id="rId11"/>
    <p:sldId id="266" r:id="rId12"/>
    <p:sldId id="267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1" r:id="rId22"/>
    <p:sldId id="278" r:id="rId23"/>
    <p:sldId id="279" r:id="rId24"/>
    <p:sldId id="285" r:id="rId25"/>
    <p:sldId id="280" r:id="rId26"/>
    <p:sldId id="283" r:id="rId27"/>
    <p:sldId id="284" r:id="rId28"/>
    <p:sldId id="287" r:id="rId29"/>
    <p:sldId id="281" r:id="rId30"/>
    <p:sldId id="288" r:id="rId31"/>
    <p:sldId id="289" r:id="rId32"/>
    <p:sldId id="290" r:id="rId33"/>
    <p:sldId id="291" r:id="rId34"/>
    <p:sldId id="292" r:id="rId3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20" y="-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ndacja Maturita" userId="0621f1bda66ef663" providerId="LiveId" clId="{4238D9FA-BABC-49A8-BD33-248BF08CD484}"/>
    <pc:docChg chg="delSld modSld">
      <pc:chgData name="Fundacja Maturita" userId="0621f1bda66ef663" providerId="LiveId" clId="{4238D9FA-BABC-49A8-BD33-248BF08CD484}" dt="2023-06-27T13:47:52.344" v="7" actId="20577"/>
      <pc:docMkLst>
        <pc:docMk/>
      </pc:docMkLst>
      <pc:sldChg chg="modSp mod">
        <pc:chgData name="Fundacja Maturita" userId="0621f1bda66ef663" providerId="LiveId" clId="{4238D9FA-BABC-49A8-BD33-248BF08CD484}" dt="2023-06-27T13:46:28.448" v="5" actId="1076"/>
        <pc:sldMkLst>
          <pc:docMk/>
          <pc:sldMk cId="2381735167" sldId="256"/>
        </pc:sldMkLst>
        <pc:spChg chg="mod">
          <ac:chgData name="Fundacja Maturita" userId="0621f1bda66ef663" providerId="LiveId" clId="{4238D9FA-BABC-49A8-BD33-248BF08CD484}" dt="2023-06-27T13:46:22.189" v="4" actId="14100"/>
          <ac:spMkLst>
            <pc:docMk/>
            <pc:sldMk cId="2381735167" sldId="256"/>
            <ac:spMk id="2" creationId="{52203E57-37AB-1B04-AE83-F71C42A55AB4}"/>
          </ac:spMkLst>
        </pc:spChg>
        <pc:picChg chg="mod">
          <ac:chgData name="Fundacja Maturita" userId="0621f1bda66ef663" providerId="LiveId" clId="{4238D9FA-BABC-49A8-BD33-248BF08CD484}" dt="2023-06-27T13:46:28.448" v="5" actId="1076"/>
          <ac:picMkLst>
            <pc:docMk/>
            <pc:sldMk cId="2381735167" sldId="256"/>
            <ac:picMk id="5" creationId="{B659DF4D-2F67-E7B4-8100-B077D66F264D}"/>
          </ac:picMkLst>
        </pc:picChg>
      </pc:sldChg>
      <pc:sldChg chg="del">
        <pc:chgData name="Fundacja Maturita" userId="0621f1bda66ef663" providerId="LiveId" clId="{4238D9FA-BABC-49A8-BD33-248BF08CD484}" dt="2023-06-27T13:47:01.712" v="6" actId="2696"/>
        <pc:sldMkLst>
          <pc:docMk/>
          <pc:sldMk cId="2831727474" sldId="258"/>
        </pc:sldMkLst>
      </pc:sldChg>
      <pc:sldChg chg="modSp mod">
        <pc:chgData name="Fundacja Maturita" userId="0621f1bda66ef663" providerId="LiveId" clId="{4238D9FA-BABC-49A8-BD33-248BF08CD484}" dt="2023-06-27T13:47:52.344" v="7" actId="20577"/>
        <pc:sldMkLst>
          <pc:docMk/>
          <pc:sldMk cId="2712335241" sldId="288"/>
        </pc:sldMkLst>
        <pc:spChg chg="mod">
          <ac:chgData name="Fundacja Maturita" userId="0621f1bda66ef663" providerId="LiveId" clId="{4238D9FA-BABC-49A8-BD33-248BF08CD484}" dt="2023-06-27T13:47:52.344" v="7" actId="20577"/>
          <ac:spMkLst>
            <pc:docMk/>
            <pc:sldMk cId="2712335241" sldId="288"/>
            <ac:spMk id="4" creationId="{4BD1DA38-AEC4-8B43-591C-28664765164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589ED71-AC0D-3507-94C7-991F15A83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E9175599-9FAA-EF9A-7CE4-6013B5156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D5B6CC4-96AD-7014-B052-3ADD2B615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36A1-EBBD-4EA9-B65A-D06AAC1C32F8}" type="datetimeFigureOut">
              <a:rPr lang="pl-PL" smtClean="0"/>
              <a:pPr/>
              <a:t>2023-08-04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1D9FF92-62A0-F4C5-8897-C5007312F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62E4D43-B950-E994-49D2-210767627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1ED8-395E-493E-8404-93F513269E3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221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23C820D-9A8F-5FDB-33FA-B5183F9FA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8206AFF7-AF1D-7677-BBC4-5E2CBB1D4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618F35FF-EC63-77A0-9E8A-C78F7744D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36A1-EBBD-4EA9-B65A-D06AAC1C32F8}" type="datetimeFigureOut">
              <a:rPr lang="pl-PL" smtClean="0"/>
              <a:pPr/>
              <a:t>2023-08-04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191DC38-958B-26FF-536E-B470742AD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9C0F025-1309-8AD7-4A23-2FAF8078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1ED8-395E-493E-8404-93F513269E3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7032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F9F9CA46-46A0-689A-370F-262BE51C34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F6B2C848-AE5D-ED1B-3342-C9254443D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76CBCEC-B714-9EBC-A635-1331B1EF3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36A1-EBBD-4EA9-B65A-D06AAC1C32F8}" type="datetimeFigureOut">
              <a:rPr lang="pl-PL" smtClean="0"/>
              <a:pPr/>
              <a:t>2023-08-04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9037882-D561-43B7-BB87-EB87D404F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DB1DB99-E464-CC90-EF36-54863A8AC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1ED8-395E-493E-8404-93F513269E3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7873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DBDC38B-4230-F0D1-A6D2-7A4B27F11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070C2A9-D474-6460-74FE-2A616FE94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028EC06C-1B36-244B-D22E-EB3619A2E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36A1-EBBD-4EA9-B65A-D06AAC1C32F8}" type="datetimeFigureOut">
              <a:rPr lang="pl-PL" smtClean="0"/>
              <a:pPr/>
              <a:t>2023-08-04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A3E9468-9157-3531-E289-E1DB4BF91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6F15ECC-B90C-0888-D555-48B2B5BE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1ED8-395E-493E-8404-93F513269E3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4431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2AEF8C8-AAA0-3A6A-EA98-71019DC9F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AAAE55A1-21F6-4B47-0AB0-051CC9687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67BD84BF-6B85-1DB0-5F98-44AAB672F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36A1-EBBD-4EA9-B65A-D06AAC1C32F8}" type="datetimeFigureOut">
              <a:rPr lang="pl-PL" smtClean="0"/>
              <a:pPr/>
              <a:t>2023-08-04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0BF598D-C67A-C495-06E6-F92AB8439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75C0524-85C6-7E57-B52A-819381BD1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1ED8-395E-493E-8404-93F513269E3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6207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EA44DCD-81B3-A5A6-09D5-C5CC78B94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45AC60D-C037-3F10-1E1D-9745E57F9E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52746F03-DB18-9827-8E64-9AD824A09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83D7595B-9936-C4F3-7F7F-BA69555E2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36A1-EBBD-4EA9-B65A-D06AAC1C32F8}" type="datetimeFigureOut">
              <a:rPr lang="pl-PL" smtClean="0"/>
              <a:pPr/>
              <a:t>2023-08-04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2E268B97-CEA1-9F00-73AB-6D79D3FA7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C4ECC49-99DF-59BD-6000-38CB25EE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1ED8-395E-493E-8404-93F513269E3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8946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B85E980-16C5-3238-3D0E-7A614822B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5D29FC2-0EEE-6835-4BA6-07EF13B29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FD82D436-8DCD-A836-4A40-E63C28DCA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10714176-3244-B61D-8105-423649969E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26E5FFF8-87A7-DCAF-1CD6-E05FFFFCEB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8B7C8353-3AB7-5DCA-CA63-006DA2657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36A1-EBBD-4EA9-B65A-D06AAC1C32F8}" type="datetimeFigureOut">
              <a:rPr lang="pl-PL" smtClean="0"/>
              <a:pPr/>
              <a:t>2023-08-04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F0C00B69-FDEA-99E7-D031-519E3ECD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2BD28260-4235-D541-EFB6-1B9717411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1ED8-395E-493E-8404-93F513269E3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4701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BFC105B-2272-D0A2-E92D-98D72445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DFF6C75F-AFB6-C914-EB17-4720B51C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36A1-EBBD-4EA9-B65A-D06AAC1C32F8}" type="datetimeFigureOut">
              <a:rPr lang="pl-PL" smtClean="0"/>
              <a:pPr/>
              <a:t>2023-08-04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42EFC0D3-6260-D217-F42F-DD2951CAC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B89ED9D4-A45E-5957-79BF-D5C99701A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1ED8-395E-493E-8404-93F513269E3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8481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2AB70D73-4B1B-C4FF-A549-E8114750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36A1-EBBD-4EA9-B65A-D06AAC1C32F8}" type="datetimeFigureOut">
              <a:rPr lang="pl-PL" smtClean="0"/>
              <a:pPr/>
              <a:t>2023-08-04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0D74EF2C-BBC9-9902-B320-4F26E62FE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369B8A93-05D4-5D6A-B032-D5C88D9C3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1ED8-395E-493E-8404-93F513269E3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3043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227586C-0C88-468D-4544-5C6BE11D1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6F1E284-14F8-D66D-9A30-C4F35BE65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D7187258-95CB-6C13-4C54-D867E0216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3A15213D-F4CB-F8E2-FCBD-47134C5C0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36A1-EBBD-4EA9-B65A-D06AAC1C32F8}" type="datetimeFigureOut">
              <a:rPr lang="pl-PL" smtClean="0"/>
              <a:pPr/>
              <a:t>2023-08-04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06991CA1-2403-7903-42E8-2B2816AC4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D9C36204-49A0-6AC8-6A08-D11DB6DC3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1ED8-395E-493E-8404-93F513269E3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59658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9AF5993-D47C-5943-A918-B2A7670E5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56592EBA-704F-4097-F90B-9719711B34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01DE1FB8-EE21-6760-26C2-4C9E64B45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389C40E0-1163-530E-F223-E2A8FC79E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36A1-EBBD-4EA9-B65A-D06AAC1C32F8}" type="datetimeFigureOut">
              <a:rPr lang="pl-PL" smtClean="0"/>
              <a:pPr/>
              <a:t>2023-08-04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A35765F2-7750-6395-071E-8994C4D5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E4063858-7594-D776-83D0-333988DAD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1ED8-395E-493E-8404-93F513269E3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63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2B71221B-11BB-ECD9-DC1E-3FF029402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EA8D2F94-D76F-D097-A167-16E124CBE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825ED97F-DD5D-6BC5-1688-7F42814048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C36A1-EBBD-4EA9-B65A-D06AAC1C32F8}" type="datetimeFigureOut">
              <a:rPr lang="pl-PL" smtClean="0"/>
              <a:pPr/>
              <a:t>2023-08-04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D71AC12-D844-3ECF-1EA1-887CD36F50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C5347166-BD0C-7AD8-FF6E-49F61B9CE2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1ED8-395E-493E-8404-93F513269E3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1489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2203E57-37AB-1B04-AE83-F71C42A55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20225" y="410547"/>
            <a:ext cx="7955439" cy="4749282"/>
          </a:xfrm>
        </p:spPr>
        <p:txBody>
          <a:bodyPr>
            <a:noAutofit/>
          </a:bodyPr>
          <a:lstStyle/>
          <a:p>
            <a:r>
              <a:rPr lang="pl-PL" sz="4000" b="1" dirty="0"/>
              <a:t>Przyczyny zachowań agresywnych wśród dzieci 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/>
              <a:t>i </a:t>
            </a:r>
            <a:r>
              <a:rPr lang="pl-PL" sz="4000" b="1" dirty="0"/>
              <a:t>młodzieży</a:t>
            </a:r>
            <a:r>
              <a:rPr lang="pl-PL" sz="4000" dirty="0"/>
              <a:t/>
            </a:r>
            <a:br>
              <a:rPr lang="pl-PL" sz="4000" dirty="0"/>
            </a:br>
            <a:endParaRPr lang="pl-PL" sz="40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938342" y="-74635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1735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C6722271-02C6-333A-E203-D5ADDE066CC1}"/>
              </a:ext>
            </a:extLst>
          </p:cNvPr>
          <p:cNvSpPr txBox="1"/>
          <p:nvPr/>
        </p:nvSpPr>
        <p:spPr>
          <a:xfrm>
            <a:off x="210065" y="1644159"/>
            <a:ext cx="653396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Konsekwentne postępowanie wobec dzieci jest koniecznością. Dzieci, podobnie jak dorośli, lubią mieć ustalony porządek, wyznaczone granice, których nie powinni przekraczać oraz  jasno sprecyzowane i stałe reguły postępowania. </a:t>
            </a:r>
            <a:endParaRPr lang="pl-PL" sz="2400" dirty="0" smtClean="0"/>
          </a:p>
          <a:p>
            <a:r>
              <a:rPr lang="pl-PL" sz="2400" dirty="0" smtClean="0"/>
              <a:t>Muszą </a:t>
            </a:r>
            <a:r>
              <a:rPr lang="pl-PL" sz="2400" dirty="0"/>
              <a:t>wiedzieć o tym co im wolno, a czego nie wolno. Muszą też wiedzieć o tym, że zło zostanie ukarane, a dobro nagrodzone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556782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1269452B-62FB-929E-3E84-0E2BF1A51F5F}"/>
              </a:ext>
            </a:extLst>
          </p:cNvPr>
          <p:cNvSpPr txBox="1"/>
          <p:nvPr/>
        </p:nvSpPr>
        <p:spPr>
          <a:xfrm>
            <a:off x="189187" y="3429000"/>
            <a:ext cx="57736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dirty="0"/>
              <a:t>Przyczyn agresji można się również dopatrywać w braku autorytetów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1329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343635BB-D57D-A0D5-AA22-070480C81BE2}"/>
              </a:ext>
            </a:extLst>
          </p:cNvPr>
          <p:cNvSpPr txBox="1"/>
          <p:nvPr/>
        </p:nvSpPr>
        <p:spPr>
          <a:xfrm>
            <a:off x="168167" y="3226676"/>
            <a:ext cx="56124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 </a:t>
            </a:r>
            <a:r>
              <a:rPr lang="pl-PL" sz="2400" dirty="0"/>
              <a:t>Autorytetami dla młodych ludzi są osoby wykreowane przez telewizję, gwiazdy filmu, które nie zawsze są godne naśladowania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24285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343635BB-D57D-A0D5-AA22-070480C81BE2}"/>
              </a:ext>
            </a:extLst>
          </p:cNvPr>
          <p:cNvSpPr txBox="1"/>
          <p:nvPr/>
        </p:nvSpPr>
        <p:spPr>
          <a:xfrm>
            <a:off x="168167" y="3226676"/>
            <a:ext cx="56124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4B7E34E-C420-16BF-AD75-7F8B871493FE}"/>
              </a:ext>
            </a:extLst>
          </p:cNvPr>
          <p:cNvSpPr txBox="1"/>
          <p:nvPr/>
        </p:nvSpPr>
        <p:spPr>
          <a:xfrm>
            <a:off x="168166" y="1681655"/>
            <a:ext cx="636855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 Przeobrażenia społeczno - ekonomicznych (bezrobocie, trudności ekonomiczne, rozczarowanie brakiem perspektyw na przyszłość)powodują, że ludzie są rozdrażnieni, skłonni do wybuchów gniewu, sfrustrowani, </a:t>
            </a:r>
            <a:endParaRPr lang="pl-PL" sz="2400" dirty="0" smtClean="0"/>
          </a:p>
          <a:p>
            <a:r>
              <a:rPr lang="pl-PL" sz="2400" dirty="0" smtClean="0"/>
              <a:t>a </a:t>
            </a:r>
            <a:r>
              <a:rPr lang="pl-PL" sz="2400" dirty="0"/>
              <a:t>efektem tego są przejawiane przez nich zachowania agresywne wobec własnych dzieci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74836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63A8713D-7E52-3266-921E-956A7783821A}"/>
              </a:ext>
            </a:extLst>
          </p:cNvPr>
          <p:cNvSpPr txBox="1"/>
          <p:nvPr/>
        </p:nvSpPr>
        <p:spPr>
          <a:xfrm>
            <a:off x="222421" y="1615468"/>
            <a:ext cx="723111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Trudna sytuacja materialna wielu rodzin sprawia, </a:t>
            </a:r>
            <a:endParaRPr lang="pl-PL" sz="2400" dirty="0" smtClean="0"/>
          </a:p>
          <a:p>
            <a:r>
              <a:rPr lang="pl-PL" sz="2400" dirty="0" smtClean="0"/>
              <a:t>że </a:t>
            </a:r>
            <a:r>
              <a:rPr lang="pl-PL" sz="2400" dirty="0"/>
              <a:t>rodzice imają się dodatkowych zajęć, a to z kolei przyczynia się do zmniejszenia ilości czasu </a:t>
            </a:r>
            <a:endParaRPr lang="pl-PL" sz="2400" dirty="0" smtClean="0"/>
          </a:p>
          <a:p>
            <a:r>
              <a:rPr lang="pl-PL" sz="2400" dirty="0" smtClean="0"/>
              <a:t>poświęconego </a:t>
            </a:r>
            <a:r>
              <a:rPr lang="pl-PL" sz="2400" dirty="0"/>
              <a:t>dzieciom. Brak rozmów z nimi, </a:t>
            </a:r>
            <a:endParaRPr lang="pl-PL" sz="2400" dirty="0" smtClean="0"/>
          </a:p>
          <a:p>
            <a:r>
              <a:rPr lang="pl-PL" sz="2400" dirty="0" smtClean="0"/>
              <a:t>zbywanie </a:t>
            </a:r>
            <a:r>
              <a:rPr lang="pl-PL" sz="2400" dirty="0"/>
              <a:t>byle jakimi odpowiedziami, </a:t>
            </a:r>
            <a:endParaRPr lang="pl-PL" sz="2400" dirty="0" smtClean="0"/>
          </a:p>
          <a:p>
            <a:r>
              <a:rPr lang="pl-PL" sz="2400" dirty="0" smtClean="0"/>
              <a:t>bagatelizowanie </a:t>
            </a:r>
            <a:r>
              <a:rPr lang="pl-PL" sz="2400" dirty="0"/>
              <a:t>ich problemów doprowadza </a:t>
            </a:r>
            <a:endParaRPr lang="pl-PL" sz="2400" dirty="0" smtClean="0"/>
          </a:p>
          <a:p>
            <a:r>
              <a:rPr lang="pl-PL" sz="2400" dirty="0" smtClean="0"/>
              <a:t>w </a:t>
            </a:r>
            <a:r>
              <a:rPr lang="pl-PL" sz="2400" dirty="0"/>
              <a:t>konsekwencji do utraty kontaktu z nimi. </a:t>
            </a:r>
            <a:endParaRPr lang="pl-PL" sz="2400" dirty="0" smtClean="0"/>
          </a:p>
          <a:p>
            <a:r>
              <a:rPr lang="pl-PL" sz="2400" dirty="0" smtClean="0"/>
              <a:t>Nierzadko </a:t>
            </a:r>
            <a:r>
              <a:rPr lang="pl-PL" sz="2400" dirty="0"/>
              <a:t>agresja jest jakby wołaniem dziecka </a:t>
            </a:r>
            <a:endParaRPr lang="pl-PL" sz="2400" dirty="0" smtClean="0"/>
          </a:p>
          <a:p>
            <a:r>
              <a:rPr lang="pl-PL" sz="2400" dirty="0" smtClean="0"/>
              <a:t>o </a:t>
            </a:r>
            <a:r>
              <a:rPr lang="pl-PL" sz="2400" dirty="0"/>
              <a:t>pomoc.</a:t>
            </a:r>
          </a:p>
        </p:txBody>
      </p:sp>
    </p:spTree>
    <p:extLst>
      <p:ext uri="{BB962C8B-B14F-4D97-AF65-F5344CB8AC3E}">
        <p14:creationId xmlns:p14="http://schemas.microsoft.com/office/powerpoint/2010/main" xmlns="" val="638817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C7CE5CAA-C98F-150F-045A-0C0443CD0DF2}"/>
              </a:ext>
            </a:extLst>
          </p:cNvPr>
          <p:cNvSpPr txBox="1"/>
          <p:nvPr/>
        </p:nvSpPr>
        <p:spPr>
          <a:xfrm>
            <a:off x="235830" y="1690318"/>
            <a:ext cx="569304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Czym się różni agresją od autoagresji?</a:t>
            </a:r>
          </a:p>
          <a:p>
            <a:r>
              <a:rPr lang="pl-PL" sz="2400" dirty="0"/>
              <a:t>Autoagresja to działanie lub szereg działań mających na celu spowodowanie psychicznej albo fizycznej szkody, jest to agresja skierowana "do wewnątrz". </a:t>
            </a:r>
            <a:endParaRPr lang="pl-PL" sz="2400" dirty="0" smtClean="0"/>
          </a:p>
          <a:p>
            <a:r>
              <a:rPr lang="pl-PL" sz="2400" dirty="0" smtClean="0"/>
              <a:t>To </a:t>
            </a:r>
            <a:r>
              <a:rPr lang="pl-PL" sz="2400" dirty="0"/>
              <a:t>pewne zaburzenie instynktu samozachowawczego, który wyraża się tendencją do samookaleczeń, samouszkodzeń zagrażających zdrowiu, </a:t>
            </a:r>
            <a:endParaRPr lang="pl-PL" sz="2400" dirty="0" smtClean="0"/>
          </a:p>
          <a:p>
            <a:r>
              <a:rPr lang="pl-PL" sz="2400" dirty="0" smtClean="0"/>
              <a:t>a </a:t>
            </a:r>
            <a:r>
              <a:rPr lang="pl-PL" sz="2400" dirty="0"/>
              <a:t>nawet życiu.</a:t>
            </a:r>
          </a:p>
        </p:txBody>
      </p:sp>
    </p:spTree>
    <p:extLst>
      <p:ext uri="{BB962C8B-B14F-4D97-AF65-F5344CB8AC3E}">
        <p14:creationId xmlns:p14="http://schemas.microsoft.com/office/powerpoint/2010/main" xmlns="" val="2375777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87CE094A-A9A1-750A-D8F8-B2D700456662}"/>
              </a:ext>
            </a:extLst>
          </p:cNvPr>
          <p:cNvSpPr txBox="1"/>
          <p:nvPr/>
        </p:nvSpPr>
        <p:spPr>
          <a:xfrm>
            <a:off x="252248" y="609600"/>
            <a:ext cx="78617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dirty="0"/>
              <a:t>Jak postępować z agresywnym nastolatkiem?</a:t>
            </a:r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B6DE4849-F505-1A38-800C-9D2AD1DFACAA}"/>
              </a:ext>
            </a:extLst>
          </p:cNvPr>
          <p:cNvSpPr txBox="1"/>
          <p:nvPr/>
        </p:nvSpPr>
        <p:spPr>
          <a:xfrm>
            <a:off x="178676" y="1397875"/>
            <a:ext cx="6407475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Zadbać o atmosferę w rodzinie – nastolatkowi niezbędne jest poczucie bezpieczeństwa i akceptacja. W przypadku agresji młodzieży należy okazywać sprzeciw i brak akceptacji zachowań, </a:t>
            </a:r>
            <a:endParaRPr lang="pl-PL" sz="2400" dirty="0" smtClean="0"/>
          </a:p>
          <a:p>
            <a:r>
              <a:rPr lang="pl-PL" sz="2400" dirty="0" smtClean="0"/>
              <a:t>ale </a:t>
            </a:r>
            <a:r>
              <a:rPr lang="pl-PL" sz="2400" dirty="0"/>
              <a:t>nie oskarżać, tylko raczej wskazywać, w jaki sposób naprawić wyrządzoną krzywdę. </a:t>
            </a:r>
            <a:endParaRPr lang="pl-PL" sz="2400" dirty="0" smtClean="0"/>
          </a:p>
          <a:p>
            <a:r>
              <a:rPr lang="pl-PL" sz="2400" dirty="0" smtClean="0"/>
              <a:t>Agresywny </a:t>
            </a:r>
            <a:r>
              <a:rPr lang="pl-PL" sz="2400" dirty="0"/>
              <a:t>nastolatek powinien ponieść konsekwencje swojego zachowania, ale nie należy na niego krzyczeć, oskarżać go, ponieważ może </a:t>
            </a:r>
            <a:endParaRPr lang="pl-PL" sz="2400" dirty="0" smtClean="0"/>
          </a:p>
          <a:p>
            <a:r>
              <a:rPr lang="pl-PL" sz="2400" dirty="0" smtClean="0"/>
              <a:t>to </a:t>
            </a:r>
            <a:r>
              <a:rPr lang="pl-PL" sz="2400" dirty="0"/>
              <a:t>dodatkowo podsycać niewłaściwe zachowania</a:t>
            </a:r>
            <a:r>
              <a:rPr lang="pl-PL" dirty="0"/>
              <a:t>.</a:t>
            </a:r>
          </a:p>
          <a:p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27820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F2E758AA-B1DE-0C17-EA84-B29F18ABC328}"/>
              </a:ext>
            </a:extLst>
          </p:cNvPr>
          <p:cNvSpPr txBox="1"/>
          <p:nvPr/>
        </p:nvSpPr>
        <p:spPr>
          <a:xfrm>
            <a:off x="504497" y="840827"/>
            <a:ext cx="654794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Ustalić reguły i zasady postępowania w domu – agresywny nastolatek powinien wiedzieć, że za złe zachowanie czekają go określone konsekwencje. Rodzice powinni zawsze egzekwować swoje wymagania i oczekiwania oraz nie ulegać prośbom młodego człowieka o złagodzenie czy też anulowanie konsekwencji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17706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C10C5299-FEB3-A301-ED9D-9DFC88F76B41}"/>
              </a:ext>
            </a:extLst>
          </p:cNvPr>
          <p:cNvSpPr txBox="1"/>
          <p:nvPr/>
        </p:nvSpPr>
        <p:spPr>
          <a:xfrm>
            <a:off x="451946" y="1124607"/>
            <a:ext cx="577727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Unikać kar fizycznych – kary fizyczne wiążą się z podsycaniem agresji u nastolatków, dlatego warto wybierać inny rodzaj konsekwencji za negatywne zachowanie. </a:t>
            </a:r>
            <a:endParaRPr lang="pl-PL" sz="2400" dirty="0" smtClean="0"/>
          </a:p>
          <a:p>
            <a:r>
              <a:rPr lang="pl-PL" sz="2400" dirty="0" smtClean="0"/>
              <a:t>Jeśli </a:t>
            </a:r>
            <a:r>
              <a:rPr lang="pl-PL" sz="2400" dirty="0"/>
              <a:t>agresywny nastolatek zniszczył jakąś rzecz, powinien ją odkupić lub zapłacić za jej naprawę z własnych pieniędzy. Bicie może wyeliminować agresję wobec rodziców, </a:t>
            </a:r>
            <a:endParaRPr lang="pl-PL" sz="2400" dirty="0" smtClean="0"/>
          </a:p>
          <a:p>
            <a:r>
              <a:rPr lang="pl-PL" sz="2400" smtClean="0"/>
              <a:t>ale </a:t>
            </a:r>
            <a:r>
              <a:rPr lang="pl-PL" sz="2400" dirty="0"/>
              <a:t>sprawi, że dziecko będzie agresywne wobec innych, na przykład </a:t>
            </a:r>
            <a:r>
              <a:rPr lang="pl-PL" sz="2400"/>
              <a:t>rówieśników </a:t>
            </a:r>
            <a:endParaRPr lang="pl-PL" sz="2400" smtClean="0"/>
          </a:p>
          <a:p>
            <a:r>
              <a:rPr lang="pl-PL" sz="2400" smtClean="0"/>
              <a:t>czy </a:t>
            </a:r>
            <a:r>
              <a:rPr lang="pl-PL" sz="2400" dirty="0"/>
              <a:t>nauczycieli i to na nich wyładuje złość.</a:t>
            </a:r>
          </a:p>
        </p:txBody>
      </p:sp>
    </p:spTree>
    <p:extLst>
      <p:ext uri="{BB962C8B-B14F-4D97-AF65-F5344CB8AC3E}">
        <p14:creationId xmlns:p14="http://schemas.microsoft.com/office/powerpoint/2010/main" xmlns="" val="98612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BAEDDEE4-3D31-0ADB-092F-434855A6A5C9}"/>
              </a:ext>
            </a:extLst>
          </p:cNvPr>
          <p:cNvSpPr txBox="1"/>
          <p:nvPr/>
        </p:nvSpPr>
        <p:spPr>
          <a:xfrm>
            <a:off x="-986286" y="1534511"/>
            <a:ext cx="78407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A08D6C40-CAFF-D601-E2C1-2068E647F0B2}"/>
              </a:ext>
            </a:extLst>
          </p:cNvPr>
          <p:cNvSpPr txBox="1"/>
          <p:nvPr/>
        </p:nvSpPr>
        <p:spPr>
          <a:xfrm>
            <a:off x="87549" y="2490952"/>
            <a:ext cx="532527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Zapisać nastolatka na dodatkowe zajęcia sportowe, które pozwolą mu wyładować nadmiar energii, na przykład sztuki walki. Na takich zajęciach panują określone zasady, a siły można używać w określony sposób, co uczy dyscypliny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1473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2203E57-37AB-1B04-AE83-F71C42A55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723570"/>
            <a:ext cx="5820942" cy="1685676"/>
          </a:xfrm>
        </p:spPr>
        <p:txBody>
          <a:bodyPr>
            <a:normAutofit fontScale="90000"/>
          </a:bodyPr>
          <a:lstStyle/>
          <a:p>
            <a:pPr algn="l"/>
            <a:r>
              <a:rPr lang="pl-PL" sz="4000" b="1" dirty="0"/>
              <a:t>Czym zatem jest agresja?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1200" dirty="0"/>
              <a:t/>
            </a:r>
            <a:br>
              <a:rPr lang="pl-PL" sz="1200" dirty="0"/>
            </a:br>
            <a:endParaRPr lang="pl-PL" sz="44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23E9DD7-4004-B7D9-8D2E-8925D51263AA}"/>
              </a:ext>
            </a:extLst>
          </p:cNvPr>
          <p:cNvSpPr txBox="1"/>
          <p:nvPr/>
        </p:nvSpPr>
        <p:spPr>
          <a:xfrm>
            <a:off x="536029" y="2116951"/>
            <a:ext cx="606726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dirty="0"/>
              <a:t>Jest to zewnętrzne objawienie złości skierowane przeciw określonym osobom lub rzeczom, przynoszące szkodę, przybierające formę ataku, czyli napaści fizycznej lub </a:t>
            </a:r>
            <a:r>
              <a:rPr lang="pl-PL" sz="2800" dirty="0" smtClean="0"/>
              <a:t>słownej.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2677516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BAEDDEE4-3D31-0ADB-092F-434855A6A5C9}"/>
              </a:ext>
            </a:extLst>
          </p:cNvPr>
          <p:cNvSpPr txBox="1"/>
          <p:nvPr/>
        </p:nvSpPr>
        <p:spPr>
          <a:xfrm>
            <a:off x="1303283" y="1282263"/>
            <a:ext cx="78407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.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14B04542-13CC-9B19-C5EC-DFB2E31A766D}"/>
              </a:ext>
            </a:extLst>
          </p:cNvPr>
          <p:cNvSpPr txBox="1"/>
          <p:nvPr/>
        </p:nvSpPr>
        <p:spPr>
          <a:xfrm>
            <a:off x="429208" y="401216"/>
            <a:ext cx="553357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Dyskretnie kontrolować, co nastolatek robi w </a:t>
            </a:r>
            <a:r>
              <a:rPr lang="pl-PL" sz="2400" dirty="0" err="1"/>
              <a:t>internecie</a:t>
            </a:r>
            <a:r>
              <a:rPr lang="pl-PL" sz="2400" dirty="0"/>
              <a:t> i w jakie gry komputerowe gra.</a:t>
            </a:r>
          </a:p>
        </p:txBody>
      </p:sp>
    </p:spTree>
    <p:extLst>
      <p:ext uri="{BB962C8B-B14F-4D97-AF65-F5344CB8AC3E}">
        <p14:creationId xmlns:p14="http://schemas.microsoft.com/office/powerpoint/2010/main" xmlns="" val="4234104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BAEDDEE4-3D31-0ADB-092F-434855A6A5C9}"/>
              </a:ext>
            </a:extLst>
          </p:cNvPr>
          <p:cNvSpPr txBox="1"/>
          <p:nvPr/>
        </p:nvSpPr>
        <p:spPr>
          <a:xfrm>
            <a:off x="1303283" y="1282263"/>
            <a:ext cx="78407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A22F3436-CD70-015A-0E35-4660B9D1F504}"/>
              </a:ext>
            </a:extLst>
          </p:cNvPr>
          <p:cNvSpPr txBox="1"/>
          <p:nvPr/>
        </p:nvSpPr>
        <p:spPr>
          <a:xfrm rot="10800000" flipV="1">
            <a:off x="87549" y="2871135"/>
            <a:ext cx="634478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Przekazywać krótkie i proste komunikaty, bez zbędnych tłumaczeń. Odizolować dziecko od otoczenia, zabrać przedmioty, które niszczy, ewentualnie, w razie wpadania w szał, ograniczyć swobodę, by agresywny nastolatek nie zrobił krzywdy sobie lub innym.</a:t>
            </a:r>
          </a:p>
        </p:txBody>
      </p:sp>
    </p:spTree>
    <p:extLst>
      <p:ext uri="{BB962C8B-B14F-4D97-AF65-F5344CB8AC3E}">
        <p14:creationId xmlns:p14="http://schemas.microsoft.com/office/powerpoint/2010/main" xmlns="" val="23340955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BAEDDEE4-3D31-0ADB-092F-434855A6A5C9}"/>
              </a:ext>
            </a:extLst>
          </p:cNvPr>
          <p:cNvSpPr txBox="1"/>
          <p:nvPr/>
        </p:nvSpPr>
        <p:spPr>
          <a:xfrm>
            <a:off x="325820" y="338289"/>
            <a:ext cx="868154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dirty="0"/>
              <a:t>Należy unikać:</a:t>
            </a:r>
          </a:p>
          <a:p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1991028C-41CD-B18A-EDA9-66AB1398528E}"/>
              </a:ext>
            </a:extLst>
          </p:cNvPr>
          <p:cNvSpPr txBox="1"/>
          <p:nvPr/>
        </p:nvSpPr>
        <p:spPr>
          <a:xfrm>
            <a:off x="174047" y="1026889"/>
            <a:ext cx="8590948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krzyku i szarpania oraz innych aktów fizycznej przemocy,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agresji słownej, wyzywania, przeklinania i wulgarnych </a:t>
            </a:r>
            <a:endParaRPr lang="pl-PL" sz="2200" dirty="0" smtClean="0"/>
          </a:p>
          <a:p>
            <a:pPr marL="342900" indent="-342900"/>
            <a:r>
              <a:rPr lang="pl-PL" sz="2200" dirty="0" smtClean="0"/>
              <a:t>     oskarżeń</a:t>
            </a:r>
            <a:r>
              <a:rPr lang="pl-PL" sz="2200" dirty="0"/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okazywania słabości i lęku,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bierności – agresywny nastolatek nie powinien </a:t>
            </a:r>
            <a:endParaRPr lang="pl-PL" sz="2200" dirty="0" smtClean="0"/>
          </a:p>
          <a:p>
            <a:pPr marL="342900" indent="-342900"/>
            <a:r>
              <a:rPr lang="pl-PL" sz="2200" dirty="0" smtClean="0"/>
              <a:t>      pozostać </a:t>
            </a:r>
            <a:r>
              <a:rPr lang="pl-PL" sz="2200" dirty="0"/>
              <a:t>bezkarny, nie należy ignorować agresji </a:t>
            </a:r>
            <a:endParaRPr lang="pl-PL" sz="2200" dirty="0" smtClean="0"/>
          </a:p>
          <a:p>
            <a:pPr marL="342900" indent="-342900"/>
            <a:r>
              <a:rPr lang="pl-PL" sz="2200" dirty="0" smtClean="0"/>
              <a:t>      i </a:t>
            </a:r>
            <a:r>
              <a:rPr lang="pl-PL" sz="2200" dirty="0"/>
              <a:t>niewłaściwych zachowań, a także liczyć, </a:t>
            </a:r>
            <a:endParaRPr lang="pl-PL" sz="2200" dirty="0" smtClean="0"/>
          </a:p>
          <a:p>
            <a:pPr marL="342900" indent="-342900"/>
            <a:r>
              <a:rPr lang="pl-PL" sz="2200" dirty="0" smtClean="0"/>
              <a:t>      że </a:t>
            </a:r>
            <a:r>
              <a:rPr lang="pl-PL" sz="2200" dirty="0"/>
              <a:t>miną same,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ulegania i ustępowania,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prób tłumaczeń i rozmów z nastolatkiem, gdy ten jest </a:t>
            </a:r>
            <a:endParaRPr lang="pl-PL" sz="2200" dirty="0" smtClean="0"/>
          </a:p>
          <a:p>
            <a:pPr marL="342900" indent="-342900"/>
            <a:r>
              <a:rPr lang="pl-PL" sz="2200" dirty="0" smtClean="0"/>
              <a:t>      w </a:t>
            </a:r>
            <a:r>
              <a:rPr lang="pl-PL" sz="2200" dirty="0"/>
              <a:t>stanie pobudzenia – nie myśli wówczas racjonalnie </a:t>
            </a:r>
            <a:endParaRPr lang="pl-PL" sz="2200" dirty="0" smtClean="0"/>
          </a:p>
          <a:p>
            <a:pPr marL="342900" indent="-342900"/>
            <a:r>
              <a:rPr lang="pl-PL" sz="2200" dirty="0" smtClean="0"/>
              <a:t>      i </a:t>
            </a:r>
            <a:r>
              <a:rPr lang="pl-PL" sz="2200" dirty="0"/>
              <a:t>komunikaty do niego nie docierają,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dyskusji, która w razie ataku agresji nie ma sensu.</a:t>
            </a:r>
          </a:p>
        </p:txBody>
      </p:sp>
    </p:spTree>
    <p:extLst>
      <p:ext uri="{BB962C8B-B14F-4D97-AF65-F5344CB8AC3E}">
        <p14:creationId xmlns:p14="http://schemas.microsoft.com/office/powerpoint/2010/main" xmlns="" val="3172781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BAEDDEE4-3D31-0ADB-092F-434855A6A5C9}"/>
              </a:ext>
            </a:extLst>
          </p:cNvPr>
          <p:cNvSpPr txBox="1"/>
          <p:nvPr/>
        </p:nvSpPr>
        <p:spPr>
          <a:xfrm>
            <a:off x="1303283" y="1282263"/>
            <a:ext cx="78407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75431587-BC90-BC38-6046-95FD20350110}"/>
              </a:ext>
            </a:extLst>
          </p:cNvPr>
          <p:cNvSpPr txBox="1"/>
          <p:nvPr/>
        </p:nvSpPr>
        <p:spPr>
          <a:xfrm>
            <a:off x="335620" y="760296"/>
            <a:ext cx="613932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Autoagresja ma na celu zadawanie bólu samemu sobie. Młoda osoba, która się okalecza, poprzez ból fizyczny chce uwolnić się od dyskomfortu psychicznego, w tym negatywnych emocji i stanów </a:t>
            </a:r>
            <a:r>
              <a:rPr lang="pl-PL" sz="2400" dirty="0" smtClean="0"/>
              <a:t>emocjonalnych</a:t>
            </a:r>
            <a:r>
              <a:rPr lang="pl-PL" sz="2400" dirty="0"/>
              <a:t>. Nie ma ona na celu pozbawienia się życia. Początkiem tego typu </a:t>
            </a:r>
            <a:r>
              <a:rPr lang="pl-PL" sz="2400" dirty="0" err="1"/>
              <a:t>zachowań</a:t>
            </a:r>
            <a:r>
              <a:rPr lang="pl-PL" sz="2400" dirty="0"/>
              <a:t> jest późne dzieciństwo lub wiek nastoletni.</a:t>
            </a:r>
          </a:p>
        </p:txBody>
      </p:sp>
    </p:spTree>
    <p:extLst>
      <p:ext uri="{BB962C8B-B14F-4D97-AF65-F5344CB8AC3E}">
        <p14:creationId xmlns:p14="http://schemas.microsoft.com/office/powerpoint/2010/main" xmlns="" val="2258360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BAEDDEE4-3D31-0ADB-092F-434855A6A5C9}"/>
              </a:ext>
            </a:extLst>
          </p:cNvPr>
          <p:cNvSpPr txBox="1"/>
          <p:nvPr/>
        </p:nvSpPr>
        <p:spPr>
          <a:xfrm>
            <a:off x="1303283" y="1282263"/>
            <a:ext cx="78407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B1D40CA3-867C-CD02-453E-883B36BD2A54}"/>
              </a:ext>
            </a:extLst>
          </p:cNvPr>
          <p:cNvSpPr txBox="1"/>
          <p:nvPr/>
        </p:nvSpPr>
        <p:spPr>
          <a:xfrm>
            <a:off x="161690" y="721095"/>
            <a:ext cx="798439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Zespół celowego samookaleczenia charakteryzuje się:</a:t>
            </a:r>
          </a:p>
          <a:p>
            <a:endParaRPr lang="pl-PL" sz="2400" dirty="0"/>
          </a:p>
          <a:p>
            <a:r>
              <a:rPr lang="pl-PL" sz="2400" dirty="0"/>
              <a:t>napięciem przed dokonaniem uszkodzeń na ciele;</a:t>
            </a:r>
          </a:p>
          <a:p>
            <a:r>
              <a:rPr lang="pl-PL" sz="2400" dirty="0"/>
              <a:t>brakiem umiejętności powstrzymania się przed </a:t>
            </a:r>
            <a:endParaRPr lang="pl-PL" sz="2400" dirty="0" smtClean="0"/>
          </a:p>
          <a:p>
            <a:r>
              <a:rPr lang="pl-PL" sz="2400" dirty="0" smtClean="0"/>
              <a:t>dokonaniem </a:t>
            </a:r>
            <a:r>
              <a:rPr lang="pl-PL" sz="2400" dirty="0"/>
              <a:t>samookaleczenia;</a:t>
            </a:r>
          </a:p>
          <a:p>
            <a:r>
              <a:rPr lang="pl-PL" sz="2400" dirty="0"/>
              <a:t>odczuciem ulgi po samookaleczeniu</a:t>
            </a:r>
            <a:r>
              <a:rPr lang="pl-PL" sz="2400" dirty="0" smtClean="0"/>
              <a:t>.</a:t>
            </a:r>
          </a:p>
          <a:p>
            <a:endParaRPr lang="pl-PL" sz="2400" dirty="0"/>
          </a:p>
          <a:p>
            <a:r>
              <a:rPr lang="pl-PL" sz="2400" dirty="0"/>
              <a:t>Samouszkodzeń dokonuje się w celach</a:t>
            </a:r>
            <a:r>
              <a:rPr lang="pl-PL" sz="2400" dirty="0" smtClean="0"/>
              <a:t>:</a:t>
            </a:r>
            <a:endParaRPr lang="pl-PL" sz="2400" dirty="0"/>
          </a:p>
          <a:p>
            <a:r>
              <a:rPr lang="pl-PL" sz="2400" dirty="0"/>
              <a:t>uwolnienia się od złych myśli i uczuć;</a:t>
            </a:r>
          </a:p>
          <a:p>
            <a:r>
              <a:rPr lang="pl-PL" sz="2400" dirty="0"/>
              <a:t>rozwiązania problemów międzyludzkich;</a:t>
            </a:r>
          </a:p>
          <a:p>
            <a:r>
              <a:rPr lang="pl-PL" sz="2400" dirty="0"/>
              <a:t>zastąpienia bólu psychicznego fizycznym, </a:t>
            </a:r>
            <a:endParaRPr lang="pl-PL" sz="2400" dirty="0" smtClean="0"/>
          </a:p>
          <a:p>
            <a:r>
              <a:rPr lang="pl-PL" sz="2400" dirty="0" smtClean="0"/>
              <a:t>na </a:t>
            </a:r>
            <a:r>
              <a:rPr lang="pl-PL" sz="2400" dirty="0"/>
              <a:t>którego skutek uruchamia się mechanizm </a:t>
            </a:r>
            <a:endParaRPr lang="pl-PL" sz="2400" dirty="0" smtClean="0"/>
          </a:p>
          <a:p>
            <a:r>
              <a:rPr lang="pl-PL" sz="2400" dirty="0" smtClean="0"/>
              <a:t>opioidowy</a:t>
            </a:r>
            <a:r>
              <a:rPr lang="pl-PL" sz="2400" dirty="0"/>
              <a:t>, który wywołuje przyjemne odczucia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30319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BAEDDEE4-3D31-0ADB-092F-434855A6A5C9}"/>
              </a:ext>
            </a:extLst>
          </p:cNvPr>
          <p:cNvSpPr txBox="1"/>
          <p:nvPr/>
        </p:nvSpPr>
        <p:spPr>
          <a:xfrm>
            <a:off x="1303283" y="1282263"/>
            <a:ext cx="78407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7CAE8B64-D6A4-3096-45AB-10857C571B65}"/>
              </a:ext>
            </a:extLst>
          </p:cNvPr>
          <p:cNvSpPr txBox="1"/>
          <p:nvPr/>
        </p:nvSpPr>
        <p:spPr>
          <a:xfrm>
            <a:off x="234779" y="159364"/>
            <a:ext cx="8135007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200" dirty="0"/>
              <a:t>Jakie mogą być formy autoagresji?</a:t>
            </a:r>
          </a:p>
          <a:p>
            <a:r>
              <a:rPr lang="pl-PL" sz="2200" dirty="0"/>
              <a:t>Samouszkodzenia mogą przybierać różne formy </a:t>
            </a:r>
            <a:endParaRPr lang="pl-PL" sz="2200" dirty="0" smtClean="0"/>
          </a:p>
          <a:p>
            <a:r>
              <a:rPr lang="pl-PL" sz="2200" dirty="0" smtClean="0"/>
              <a:t>oraz </a:t>
            </a:r>
            <a:r>
              <a:rPr lang="pl-PL" sz="2200" dirty="0"/>
              <a:t>stopnie nasilenia — od powierzchownych zadrapań, </a:t>
            </a:r>
            <a:endParaRPr lang="pl-PL" sz="2200" dirty="0" smtClean="0"/>
          </a:p>
          <a:p>
            <a:r>
              <a:rPr lang="pl-PL" sz="2200" dirty="0" smtClean="0"/>
              <a:t>po </a:t>
            </a:r>
            <a:r>
              <a:rPr lang="pl-PL" sz="2200" dirty="0"/>
              <a:t>głębokie rany cięte. </a:t>
            </a:r>
            <a:endParaRPr lang="pl-PL" sz="2200" dirty="0" smtClean="0"/>
          </a:p>
          <a:p>
            <a:r>
              <a:rPr lang="pl-PL" sz="2200" dirty="0" smtClean="0"/>
              <a:t>Najpopularniejsze </a:t>
            </a:r>
            <a:r>
              <a:rPr lang="pl-PL" sz="2200" dirty="0"/>
              <a:t>z nich to:</a:t>
            </a:r>
          </a:p>
          <a:p>
            <a:r>
              <a:rPr lang="pl-PL" sz="2200" dirty="0" smtClean="0"/>
              <a:t>nacinanie </a:t>
            </a:r>
            <a:r>
              <a:rPr lang="pl-PL" sz="2200" dirty="0"/>
              <a:t>skóry w obszarach: przedramion, nadgarstków, </a:t>
            </a:r>
            <a:endParaRPr lang="pl-PL" sz="2200" dirty="0" smtClean="0"/>
          </a:p>
          <a:p>
            <a:r>
              <a:rPr lang="pl-PL" sz="2200" dirty="0" smtClean="0"/>
              <a:t>ramion</a:t>
            </a:r>
            <a:r>
              <a:rPr lang="pl-PL" sz="2200" dirty="0"/>
              <a:t>, brzucha czy ud. Ten rodzaj autoagresji jest </a:t>
            </a:r>
            <a:endParaRPr lang="pl-PL" sz="2200" dirty="0" smtClean="0"/>
          </a:p>
          <a:p>
            <a:r>
              <a:rPr lang="pl-PL" sz="2200" dirty="0" smtClean="0"/>
              <a:t>stosowany </a:t>
            </a:r>
            <a:r>
              <a:rPr lang="pl-PL" sz="2200" dirty="0"/>
              <a:t>najczęściej i dotyczy aż 70-90% osób, </a:t>
            </a:r>
            <a:endParaRPr lang="pl-PL" sz="2200" dirty="0" smtClean="0"/>
          </a:p>
          <a:p>
            <a:r>
              <a:rPr lang="pl-PL" sz="2200" dirty="0" smtClean="0"/>
              <a:t>które </a:t>
            </a:r>
            <a:r>
              <a:rPr lang="pl-PL" sz="2200" dirty="0"/>
              <a:t>dopuszczają się samookaleczeń;</a:t>
            </a:r>
          </a:p>
          <a:p>
            <a:r>
              <a:rPr lang="pl-PL" sz="2200" dirty="0"/>
              <a:t>przypalenia skóry, np. papierosem;</a:t>
            </a:r>
          </a:p>
          <a:p>
            <a:r>
              <a:rPr lang="pl-PL" sz="2200" dirty="0"/>
              <a:t>zdarcia naskórka, zadrapania, rozdrapywanie skóry </a:t>
            </a:r>
            <a:endParaRPr lang="pl-PL" sz="2200" dirty="0" smtClean="0"/>
          </a:p>
          <a:p>
            <a:r>
              <a:rPr lang="pl-PL" sz="2200" dirty="0" smtClean="0"/>
              <a:t>i </a:t>
            </a:r>
            <a:r>
              <a:rPr lang="pl-PL" sz="2200" dirty="0"/>
              <a:t>strupów;</a:t>
            </a:r>
          </a:p>
          <a:p>
            <a:r>
              <a:rPr lang="pl-PL" sz="2200" dirty="0"/>
              <a:t>gryzienie;</a:t>
            </a:r>
          </a:p>
          <a:p>
            <a:r>
              <a:rPr lang="pl-PL" sz="2200" dirty="0"/>
              <a:t>wyrywanie włosów z głowy;</a:t>
            </a:r>
          </a:p>
          <a:p>
            <a:r>
              <a:rPr lang="pl-PL" sz="2200" dirty="0"/>
              <a:t>uderzanie głową o ścianę lub inną twardą powierzchnię;</a:t>
            </a:r>
          </a:p>
          <a:p>
            <a:r>
              <a:rPr lang="pl-PL" sz="2200" dirty="0"/>
              <a:t>celowe upadki w celu łamania kości;</a:t>
            </a:r>
          </a:p>
          <a:p>
            <a:r>
              <a:rPr lang="pl-PL" sz="2200" dirty="0"/>
              <a:t>wycinanie fragmentów ciała.</a:t>
            </a:r>
          </a:p>
        </p:txBody>
      </p:sp>
    </p:spTree>
    <p:extLst>
      <p:ext uri="{BB962C8B-B14F-4D97-AF65-F5344CB8AC3E}">
        <p14:creationId xmlns:p14="http://schemas.microsoft.com/office/powerpoint/2010/main" xmlns="" val="29682332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BAEDDEE4-3D31-0ADB-092F-434855A6A5C9}"/>
              </a:ext>
            </a:extLst>
          </p:cNvPr>
          <p:cNvSpPr txBox="1"/>
          <p:nvPr/>
        </p:nvSpPr>
        <p:spPr>
          <a:xfrm>
            <a:off x="1303283" y="1282263"/>
            <a:ext cx="78407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6C5498FF-764C-69CC-0081-8B527C5114D3}"/>
              </a:ext>
            </a:extLst>
          </p:cNvPr>
          <p:cNvSpPr txBox="1"/>
          <p:nvPr/>
        </p:nvSpPr>
        <p:spPr>
          <a:xfrm>
            <a:off x="231228" y="194300"/>
            <a:ext cx="9900744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200" dirty="0"/>
              <a:t>Przyczyny samookaleczania się dzieci i młodzieży</a:t>
            </a:r>
          </a:p>
          <a:p>
            <a:r>
              <a:rPr lang="pl-PL" sz="2200" dirty="0"/>
              <a:t>Przyczyn dokonywania samookaleczeń jest wiele. </a:t>
            </a:r>
            <a:endParaRPr lang="pl-PL" sz="2200" dirty="0" smtClean="0"/>
          </a:p>
          <a:p>
            <a:r>
              <a:rPr lang="pl-PL" sz="2200" dirty="0" smtClean="0"/>
              <a:t>Do </a:t>
            </a:r>
            <a:r>
              <a:rPr lang="pl-PL" sz="2200" dirty="0"/>
              <a:t>najczęściej wymienianych należą: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niestabilność emocjonalna w relacji z najbliższymi;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brak więzi z rodzicami lub jej zaburzenie;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nadmierna krytyka lub brak wsparcia ze strony rodziców;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nadmierna opiekuńczość lub brak zainteresowania;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przedwczesna separacja od rodziców lub ich rozwód;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śmierć jednego lub obydwojga rodziców;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doświadczenie wydarzeń traumatycznych, takich jak: </a:t>
            </a:r>
            <a:endParaRPr lang="pl-PL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 smtClean="0"/>
              <a:t>molestowanie </a:t>
            </a:r>
            <a:r>
              <a:rPr lang="pl-PL" sz="2200" dirty="0"/>
              <a:t>na tle seksualnym, alkoholizm </a:t>
            </a:r>
            <a:endParaRPr lang="pl-PL" sz="2200" dirty="0" smtClean="0"/>
          </a:p>
          <a:p>
            <a:pPr marL="342900" indent="-342900"/>
            <a:r>
              <a:rPr lang="pl-PL" sz="2200" dirty="0" smtClean="0"/>
              <a:t>      czy </a:t>
            </a:r>
            <a:r>
              <a:rPr lang="pl-PL" sz="2200" dirty="0"/>
              <a:t>przemoc fizyczna lub psychiczna w rodzinie;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aspekty społeczne, takie jak: poniżanie i nękanie </a:t>
            </a:r>
            <a:endParaRPr lang="pl-PL" sz="2200" dirty="0" smtClean="0"/>
          </a:p>
          <a:p>
            <a:pPr marL="342900" indent="-342900"/>
            <a:r>
              <a:rPr lang="pl-PL" sz="2200" dirty="0" smtClean="0"/>
              <a:t>      ze </a:t>
            </a:r>
            <a:r>
              <a:rPr lang="pl-PL" sz="2200" dirty="0"/>
              <a:t>strony rówieśników;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trudności z nauką czy chęć zwrócenia na siebie uwagi;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aspekty psychologiczne, np. poczucie beznadziei lub </a:t>
            </a:r>
            <a:endParaRPr lang="pl-PL" sz="2200" dirty="0" smtClean="0"/>
          </a:p>
          <a:p>
            <a:pPr marL="342900" indent="-342900"/>
            <a:r>
              <a:rPr lang="pl-PL" sz="2200" dirty="0" smtClean="0"/>
              <a:t>      wykluczenia</a:t>
            </a:r>
            <a:r>
              <a:rPr lang="pl-PL" sz="2200" dirty="0"/>
              <a:t>, niska samoocena.</a:t>
            </a:r>
          </a:p>
        </p:txBody>
      </p:sp>
    </p:spTree>
    <p:extLst>
      <p:ext uri="{BB962C8B-B14F-4D97-AF65-F5344CB8AC3E}">
        <p14:creationId xmlns:p14="http://schemas.microsoft.com/office/powerpoint/2010/main" xmlns="" val="42347914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BAEDDEE4-3D31-0ADB-092F-434855A6A5C9}"/>
              </a:ext>
            </a:extLst>
          </p:cNvPr>
          <p:cNvSpPr txBox="1"/>
          <p:nvPr/>
        </p:nvSpPr>
        <p:spPr>
          <a:xfrm>
            <a:off x="1303283" y="1282263"/>
            <a:ext cx="78407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7C2A352E-BB43-F4E6-41D7-54196715CF17}"/>
              </a:ext>
            </a:extLst>
          </p:cNvPr>
          <p:cNvSpPr txBox="1"/>
          <p:nvPr/>
        </p:nvSpPr>
        <p:spPr>
          <a:xfrm>
            <a:off x="0" y="160638"/>
            <a:ext cx="929818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dirty="0"/>
              <a:t>Jak postąpić, kiedy twoje dziecko wyrządza sobie krzywdę?</a:t>
            </a:r>
          </a:p>
          <a:p>
            <a:endParaRPr lang="pl-PL" sz="2000" dirty="0"/>
          </a:p>
          <a:p>
            <a:r>
              <a:rPr lang="pl-PL" sz="2000" dirty="0"/>
              <a:t>Jeśli obawiasz się, że twoje dziecko może zrobić sobie </a:t>
            </a:r>
            <a:endParaRPr lang="pl-PL" sz="2000" dirty="0" smtClean="0"/>
          </a:p>
          <a:p>
            <a:r>
              <a:rPr lang="pl-PL" sz="2000" dirty="0" smtClean="0"/>
              <a:t>krzywdę</a:t>
            </a:r>
            <a:r>
              <a:rPr lang="pl-PL" sz="2000" dirty="0"/>
              <a:t>, zapytaj o jego sytuację, uczucia i bądź przygotowany </a:t>
            </a:r>
            <a:endParaRPr lang="pl-PL" sz="2000" dirty="0" smtClean="0"/>
          </a:p>
          <a:p>
            <a:r>
              <a:rPr lang="pl-PL" sz="2000" dirty="0" smtClean="0"/>
              <a:t>na </a:t>
            </a:r>
            <a:r>
              <a:rPr lang="pl-PL" sz="2000" dirty="0"/>
              <a:t>wysłuchanie odpowiedzi, nawet jeśli jest to dla Ciebie </a:t>
            </a:r>
            <a:endParaRPr lang="pl-PL" sz="2000" dirty="0" smtClean="0"/>
          </a:p>
          <a:p>
            <a:r>
              <a:rPr lang="pl-PL" sz="2000" dirty="0" smtClean="0"/>
              <a:t>niewygodne</a:t>
            </a:r>
            <a:r>
              <a:rPr lang="pl-PL" sz="2000" dirty="0"/>
              <a:t>.. Najlepsze, co możesz w te chwili </a:t>
            </a:r>
            <a:r>
              <a:rPr lang="pl-PL" sz="2000" dirty="0" smtClean="0"/>
              <a:t>zrobić, to </a:t>
            </a:r>
            <a:r>
              <a:rPr lang="pl-PL" sz="2000" dirty="0"/>
              <a:t>przyznać, </a:t>
            </a:r>
            <a:endParaRPr lang="pl-PL" sz="2000" dirty="0" smtClean="0"/>
          </a:p>
          <a:p>
            <a:r>
              <a:rPr lang="pl-PL" sz="2000" dirty="0" smtClean="0"/>
              <a:t>że </a:t>
            </a:r>
            <a:r>
              <a:rPr lang="pl-PL" sz="2000" dirty="0"/>
              <a:t>być może jeszcze nie do końca to </a:t>
            </a:r>
            <a:r>
              <a:rPr lang="pl-PL" sz="2000" dirty="0" smtClean="0"/>
              <a:t>rozumiesz</a:t>
            </a:r>
            <a:r>
              <a:rPr lang="pl-PL" sz="2000" dirty="0"/>
              <a:t>, ale możesz postarać </a:t>
            </a:r>
            <a:endParaRPr lang="pl-PL" sz="2000" dirty="0" smtClean="0"/>
          </a:p>
          <a:p>
            <a:r>
              <a:rPr lang="pl-PL" sz="2000" dirty="0" smtClean="0"/>
              <a:t>się </a:t>
            </a:r>
            <a:r>
              <a:rPr lang="pl-PL" sz="2000" dirty="0"/>
              <a:t>pomóc. </a:t>
            </a:r>
            <a:endParaRPr lang="pl-PL" sz="2000" dirty="0" smtClean="0"/>
          </a:p>
          <a:p>
            <a:r>
              <a:rPr lang="pl-PL" sz="2000" dirty="0" smtClean="0"/>
              <a:t>Nie </a:t>
            </a:r>
            <a:r>
              <a:rPr lang="pl-PL" sz="2000" dirty="0"/>
              <a:t>lekceważ emocji, nie żartuj. Wysłuchaj, przytul, </a:t>
            </a:r>
            <a:r>
              <a:rPr lang="pl-PL" sz="2000" dirty="0" smtClean="0"/>
              <a:t>bądź </a:t>
            </a:r>
          </a:p>
          <a:p>
            <a:r>
              <a:rPr lang="pl-PL" sz="2000" dirty="0" smtClean="0"/>
              <a:t>dostępny</a:t>
            </a:r>
            <a:r>
              <a:rPr lang="pl-PL" sz="2000" dirty="0"/>
              <a:t>. Staraj się rozwiązać problem dziecka tak najlepiej, </a:t>
            </a:r>
            <a:endParaRPr lang="pl-PL" sz="2000" dirty="0" smtClean="0"/>
          </a:p>
          <a:p>
            <a:r>
              <a:rPr lang="pl-PL" sz="2000" dirty="0" smtClean="0"/>
              <a:t>jak </a:t>
            </a:r>
            <a:r>
              <a:rPr lang="pl-PL" sz="2000" dirty="0"/>
              <a:t>się da. Łagodnie zachęć do leczenia, wspomnij, </a:t>
            </a:r>
            <a:endParaRPr lang="pl-PL" sz="2000" dirty="0" smtClean="0"/>
          </a:p>
          <a:p>
            <a:r>
              <a:rPr lang="pl-PL" sz="2000" dirty="0" smtClean="0"/>
              <a:t>że </a:t>
            </a:r>
            <a:r>
              <a:rPr lang="pl-PL" sz="2000" dirty="0"/>
              <a:t>samookaleczenia nie są rzadkie, że dziecko nie jest </a:t>
            </a:r>
            <a:endParaRPr lang="pl-PL" sz="2000" dirty="0" smtClean="0"/>
          </a:p>
          <a:p>
            <a:r>
              <a:rPr lang="pl-PL" sz="2000" dirty="0" smtClean="0"/>
              <a:t>pozostawione </a:t>
            </a:r>
            <a:r>
              <a:rPr lang="pl-PL" sz="2000" dirty="0"/>
              <a:t>z problemem samo sobie, a lekarze i terapeuci </a:t>
            </a:r>
            <a:endParaRPr lang="pl-PL" sz="2000" dirty="0" smtClean="0"/>
          </a:p>
          <a:p>
            <a:r>
              <a:rPr lang="pl-PL" sz="2000" dirty="0" smtClean="0"/>
              <a:t>mogą </a:t>
            </a:r>
            <a:r>
              <a:rPr lang="pl-PL" sz="2000" dirty="0"/>
              <a:t>służyć pomocą. Nie oceniaj. Pomóż w znalezieniu </a:t>
            </a:r>
            <a:endParaRPr lang="pl-PL" sz="2000" dirty="0" smtClean="0"/>
          </a:p>
          <a:p>
            <a:r>
              <a:rPr lang="pl-PL" sz="2000" dirty="0" smtClean="0"/>
              <a:t>odpowiedniego </a:t>
            </a:r>
            <a:r>
              <a:rPr lang="pl-PL" sz="2000" dirty="0"/>
              <a:t>terapeuty. Nie reaguj agresją, karami </a:t>
            </a:r>
            <a:endParaRPr lang="pl-PL" sz="2000" dirty="0" smtClean="0"/>
          </a:p>
          <a:p>
            <a:r>
              <a:rPr lang="pl-PL" sz="2000" dirty="0" smtClean="0"/>
              <a:t>i krzykiem. Nie </a:t>
            </a:r>
            <a:r>
              <a:rPr lang="pl-PL" sz="2000" dirty="0"/>
              <a:t>atakuj ani nie wymuszaj obietnicy, że twoje </a:t>
            </a:r>
            <a:endParaRPr lang="pl-PL" sz="2000" dirty="0" smtClean="0"/>
          </a:p>
          <a:p>
            <a:r>
              <a:rPr lang="pl-PL" sz="2000" dirty="0" smtClean="0"/>
              <a:t>dziecko </a:t>
            </a:r>
            <a:r>
              <a:rPr lang="pl-PL" sz="2000" dirty="0"/>
              <a:t>natychmiast przestanie się </a:t>
            </a:r>
            <a:r>
              <a:rPr lang="pl-PL" sz="2000" dirty="0" smtClean="0"/>
              <a:t>okaleczać, ponieważ </a:t>
            </a:r>
            <a:r>
              <a:rPr lang="pl-PL" sz="2000" dirty="0"/>
              <a:t>zmiana </a:t>
            </a:r>
            <a:endParaRPr lang="pl-PL" sz="2000" dirty="0" smtClean="0"/>
          </a:p>
          <a:p>
            <a:r>
              <a:rPr lang="pl-PL" sz="2000" dirty="0" smtClean="0"/>
              <a:t>zachowania </a:t>
            </a:r>
            <a:r>
              <a:rPr lang="pl-PL" sz="2000" dirty="0"/>
              <a:t>wymaga więcej, niż tylko silnej woli</a:t>
            </a:r>
          </a:p>
        </p:txBody>
      </p:sp>
    </p:spTree>
    <p:extLst>
      <p:ext uri="{BB962C8B-B14F-4D97-AF65-F5344CB8AC3E}">
        <p14:creationId xmlns:p14="http://schemas.microsoft.com/office/powerpoint/2010/main" xmlns="" val="11278571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BAEDDEE4-3D31-0ADB-092F-434855A6A5C9}"/>
              </a:ext>
            </a:extLst>
          </p:cNvPr>
          <p:cNvSpPr txBox="1"/>
          <p:nvPr/>
        </p:nvSpPr>
        <p:spPr>
          <a:xfrm>
            <a:off x="1303283" y="1282263"/>
            <a:ext cx="78407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71C85CBB-01EA-3885-2B46-335EFDAC089D}"/>
              </a:ext>
            </a:extLst>
          </p:cNvPr>
          <p:cNvSpPr txBox="1"/>
          <p:nvPr/>
        </p:nvSpPr>
        <p:spPr>
          <a:xfrm>
            <a:off x="294289" y="159364"/>
            <a:ext cx="8565931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200" dirty="0"/>
              <a:t>Główne cechy redukowania agresji i autoagresji:</a:t>
            </a:r>
          </a:p>
          <a:p>
            <a:pPr algn="just"/>
            <a:endParaRPr lang="pl-PL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200" dirty="0"/>
              <a:t>Ocena – Podstawą jest poszukiwanie i znalezienie </a:t>
            </a:r>
            <a:endParaRPr lang="pl-PL" sz="2200" dirty="0" smtClean="0"/>
          </a:p>
          <a:p>
            <a:pPr marL="342900" indent="-342900" algn="just"/>
            <a:r>
              <a:rPr lang="pl-PL" sz="2200" dirty="0" smtClean="0"/>
              <a:t>      odpowiedzi </a:t>
            </a:r>
            <a:r>
              <a:rPr lang="pl-PL" sz="2200" dirty="0"/>
              <a:t>dlaczego osoba podejmuje zachowanie </a:t>
            </a:r>
            <a:endParaRPr lang="pl-PL" sz="2200" dirty="0" smtClean="0"/>
          </a:p>
          <a:p>
            <a:pPr marL="342900" indent="-342900" algn="just"/>
            <a:r>
              <a:rPr lang="pl-PL" sz="2200" dirty="0" smtClean="0"/>
              <a:t>      – </a:t>
            </a:r>
            <a:r>
              <a:rPr lang="pl-PL" sz="2200" dirty="0"/>
              <a:t>nie jesteśmy w stanie określić najlepszej strategii </a:t>
            </a:r>
            <a:endParaRPr lang="pl-PL" sz="2200" dirty="0" smtClean="0"/>
          </a:p>
          <a:p>
            <a:pPr marL="342900" indent="-342900" algn="just"/>
            <a:r>
              <a:rPr lang="pl-PL" sz="2200" dirty="0" smtClean="0"/>
              <a:t>      działania</a:t>
            </a:r>
            <a:r>
              <a:rPr lang="pl-PL" sz="2200" dirty="0"/>
              <a:t>, dopóki nie wiemy dlaczego zachowania </a:t>
            </a:r>
            <a:endParaRPr lang="pl-PL" sz="2200" dirty="0" smtClean="0"/>
          </a:p>
          <a:p>
            <a:pPr marL="342900" indent="-342900" algn="just"/>
            <a:r>
              <a:rPr lang="pl-PL" sz="2200" dirty="0" smtClean="0"/>
              <a:t>      te </a:t>
            </a:r>
            <a:r>
              <a:rPr lang="pl-PL" sz="2200" dirty="0"/>
              <a:t>są przejawiane (jaka mają funkcję?)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200" dirty="0"/>
              <a:t>Edukacja – uczenie nowych umiejętności </a:t>
            </a:r>
            <a:endParaRPr lang="pl-PL" sz="2200" dirty="0" smtClean="0"/>
          </a:p>
          <a:p>
            <a:pPr marL="342900" indent="-342900" algn="just"/>
            <a:r>
              <a:rPr lang="pl-PL" sz="2200" dirty="0" smtClean="0"/>
              <a:t>      a </a:t>
            </a:r>
            <a:r>
              <a:rPr lang="pl-PL" sz="2200" dirty="0"/>
              <a:t>nie tylko ograniczanie agresji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200" dirty="0"/>
              <a:t>Prewencja – wprowadzenie </a:t>
            </a:r>
            <a:r>
              <a:rPr lang="pl-PL" sz="2200" dirty="0" smtClean="0"/>
              <a:t>możliwości </a:t>
            </a:r>
          </a:p>
          <a:p>
            <a:pPr marL="342900" indent="-342900" algn="just"/>
            <a:r>
              <a:rPr lang="pl-PL" sz="2200" dirty="0" smtClean="0"/>
              <a:t>      wyboru </a:t>
            </a:r>
            <a:r>
              <a:rPr lang="pl-PL" sz="2200" dirty="0"/>
              <a:t>albo lubianych czynności do nielubianych zajęć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200" dirty="0"/>
              <a:t>Zarządzanie – kontrolowanie dostępu do </a:t>
            </a:r>
            <a:r>
              <a:rPr lang="pl-PL" sz="2200" dirty="0" smtClean="0"/>
              <a:t>wzmocnień</a:t>
            </a:r>
          </a:p>
          <a:p>
            <a:pPr marL="342900" indent="-342900" algn="just"/>
            <a:r>
              <a:rPr lang="pl-PL" sz="2200" dirty="0" smtClean="0"/>
              <a:t>      </a:t>
            </a:r>
            <a:r>
              <a:rPr lang="pl-PL" sz="2200" dirty="0"/>
              <a:t>(nagród!), tak aby były dostępne jedynie </a:t>
            </a:r>
            <a:endParaRPr lang="pl-PL" sz="2200" dirty="0" smtClean="0"/>
          </a:p>
          <a:p>
            <a:pPr marL="342900" indent="-342900" algn="just"/>
            <a:r>
              <a:rPr lang="pl-PL" sz="2200" dirty="0" smtClean="0"/>
              <a:t>      w </a:t>
            </a:r>
            <a:r>
              <a:rPr lang="pl-PL" sz="2200" dirty="0"/>
              <a:t>przypadku poprawnego zachowania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200" dirty="0"/>
              <a:t>Skoncentrowanie na stylu życia (chcieć </a:t>
            </a:r>
            <a:r>
              <a:rPr lang="pl-PL" sz="2200" dirty="0" smtClean="0"/>
              <a:t>czegoś</a:t>
            </a:r>
          </a:p>
          <a:p>
            <a:pPr marL="342900" indent="-342900" algn="just"/>
            <a:r>
              <a:rPr lang="pl-PL" sz="2200" dirty="0" smtClean="0"/>
              <a:t>      </a:t>
            </a:r>
            <a:r>
              <a:rPr lang="pl-PL" sz="2200" dirty="0"/>
              <a:t>więcej niż braku zachowań problemowych!</a:t>
            </a:r>
          </a:p>
        </p:txBody>
      </p:sp>
    </p:spTree>
    <p:extLst>
      <p:ext uri="{BB962C8B-B14F-4D97-AF65-F5344CB8AC3E}">
        <p14:creationId xmlns:p14="http://schemas.microsoft.com/office/powerpoint/2010/main" xmlns="" val="7455100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BAEDDEE4-3D31-0ADB-092F-434855A6A5C9}"/>
              </a:ext>
            </a:extLst>
          </p:cNvPr>
          <p:cNvSpPr txBox="1"/>
          <p:nvPr/>
        </p:nvSpPr>
        <p:spPr>
          <a:xfrm>
            <a:off x="1303283" y="1282263"/>
            <a:ext cx="78407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9071854A-B234-DF1A-962B-92281F4CD886}"/>
              </a:ext>
            </a:extLst>
          </p:cNvPr>
          <p:cNvSpPr txBox="1"/>
          <p:nvPr/>
        </p:nvSpPr>
        <p:spPr>
          <a:xfrm>
            <a:off x="262759" y="462455"/>
            <a:ext cx="888124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dirty="0"/>
              <a:t>Podstawowe umiejętności</a:t>
            </a:r>
          </a:p>
          <a:p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Uczenie umiejętności komunikacji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Uczenie umiejętności radzenia sobie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Uczenie umiejętności adaptacyjnych</a:t>
            </a:r>
          </a:p>
          <a:p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566103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2203E57-37AB-1B04-AE83-F71C42A55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759" y="1022856"/>
            <a:ext cx="6400800" cy="564206"/>
          </a:xfrm>
        </p:spPr>
        <p:txBody>
          <a:bodyPr>
            <a:normAutofit fontScale="90000"/>
          </a:bodyPr>
          <a:lstStyle/>
          <a:p>
            <a:pPr algn="l"/>
            <a:r>
              <a:rPr lang="pl-PL" sz="1200" dirty="0"/>
              <a:t/>
            </a:r>
            <a:br>
              <a:rPr lang="pl-PL" sz="1200" dirty="0"/>
            </a:br>
            <a:endParaRPr lang="pl-PL" sz="44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C181B8F1-6EE0-4171-B409-CE3CBF1EF9F9}"/>
              </a:ext>
            </a:extLst>
          </p:cNvPr>
          <p:cNvSpPr txBox="1"/>
          <p:nvPr/>
        </p:nvSpPr>
        <p:spPr>
          <a:xfrm>
            <a:off x="672663" y="346841"/>
            <a:ext cx="84713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000" dirty="0"/>
              <a:t>Przyczyny </a:t>
            </a:r>
            <a:r>
              <a:rPr lang="pl-PL" sz="4000" dirty="0" err="1"/>
              <a:t>zachowań</a:t>
            </a:r>
            <a:r>
              <a:rPr lang="pl-PL" sz="4000" dirty="0"/>
              <a:t> agresywnych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9548FC18-80CE-7896-3375-997A0066E455}"/>
              </a:ext>
            </a:extLst>
          </p:cNvPr>
          <p:cNvSpPr txBox="1"/>
          <p:nvPr/>
        </p:nvSpPr>
        <p:spPr>
          <a:xfrm>
            <a:off x="1692165" y="1054728"/>
            <a:ext cx="45340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Często</a:t>
            </a:r>
            <a:r>
              <a:rPr lang="pl-PL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wszystko zaczyna się w rodzinie i to niekoniecznie patologicznej.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A07C1205-E0B8-AA80-814A-24D836981714}"/>
              </a:ext>
            </a:extLst>
          </p:cNvPr>
          <p:cNvSpPr txBox="1"/>
          <p:nvPr/>
        </p:nvSpPr>
        <p:spPr>
          <a:xfrm>
            <a:off x="305954" y="1712929"/>
            <a:ext cx="555350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Stosowane przez rodziców różne środki wychowawcze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sposób zamierzony lub niezamierzony pozostawiają </a:t>
            </a:r>
            <a:endParaRPr lang="pl-PL" dirty="0" smtClean="0"/>
          </a:p>
          <a:p>
            <a:r>
              <a:rPr lang="pl-PL" dirty="0" smtClean="0"/>
              <a:t>na </a:t>
            </a:r>
            <a:r>
              <a:rPr lang="pl-PL" dirty="0"/>
              <a:t>jego psychice trwały ślad uczuciowy.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0748680F-5549-304B-BE34-4CDE141BCF04}"/>
              </a:ext>
            </a:extLst>
          </p:cNvPr>
          <p:cNvSpPr txBox="1"/>
          <p:nvPr/>
        </p:nvSpPr>
        <p:spPr>
          <a:xfrm>
            <a:off x="851338" y="2762126"/>
            <a:ext cx="73992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Dobre relacje dziecka z rodzicami rodzą poczucie </a:t>
            </a:r>
            <a:endParaRPr lang="pl-PL" dirty="0" smtClean="0"/>
          </a:p>
          <a:p>
            <a:r>
              <a:rPr lang="pl-PL" dirty="0" smtClean="0"/>
              <a:t>emocjonalnego </a:t>
            </a:r>
            <a:r>
              <a:rPr lang="pl-PL" dirty="0"/>
              <a:t>bezpieczeństwa, które ułatwia rozwinięcie </a:t>
            </a:r>
            <a:endParaRPr lang="pl-PL" dirty="0" smtClean="0"/>
          </a:p>
          <a:p>
            <a:r>
              <a:rPr lang="pl-PL" dirty="0" smtClean="0"/>
              <a:t>jego </a:t>
            </a:r>
            <a:r>
              <a:rPr lang="pl-PL" dirty="0"/>
              <a:t>ambicji, planów na przyszłość i społecznego </a:t>
            </a:r>
            <a:endParaRPr lang="pl-PL" dirty="0" smtClean="0"/>
          </a:p>
          <a:p>
            <a:r>
              <a:rPr lang="pl-PL" dirty="0" smtClean="0"/>
              <a:t>zaangażowania</a:t>
            </a:r>
            <a:r>
              <a:rPr lang="pl-PL" dirty="0"/>
              <a:t>. 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5EAA2E2D-834D-1B15-F3C3-567C66D932F6}"/>
              </a:ext>
            </a:extLst>
          </p:cNvPr>
          <p:cNvSpPr txBox="1"/>
          <p:nvPr/>
        </p:nvSpPr>
        <p:spPr>
          <a:xfrm>
            <a:off x="250402" y="3956818"/>
            <a:ext cx="739928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Jeśli zamiast tego dziecko słyszy ciągłą krytykę, wytykanie wad </a:t>
            </a:r>
            <a:endParaRPr lang="pl-PL" dirty="0" smtClean="0"/>
          </a:p>
          <a:p>
            <a:r>
              <a:rPr lang="pl-PL" dirty="0" smtClean="0"/>
              <a:t>i </a:t>
            </a:r>
            <a:r>
              <a:rPr lang="pl-PL" dirty="0"/>
              <a:t>błędów, bądź jeśli rodzice stawiają mu za przykład dobrze </a:t>
            </a:r>
            <a:endParaRPr lang="pl-PL" dirty="0" smtClean="0"/>
          </a:p>
          <a:p>
            <a:r>
              <a:rPr lang="pl-PL" dirty="0" smtClean="0"/>
              <a:t>uczących </a:t>
            </a:r>
            <a:r>
              <a:rPr lang="pl-PL" dirty="0"/>
              <a:t>się </a:t>
            </a:r>
            <a:r>
              <a:rPr lang="pl-PL" dirty="0" smtClean="0"/>
              <a:t>kolegów czy rodzeństwa, </a:t>
            </a:r>
            <a:r>
              <a:rPr lang="pl-PL" dirty="0"/>
              <a:t>wówczas powoduje </a:t>
            </a:r>
            <a:endParaRPr lang="pl-PL" dirty="0" smtClean="0"/>
          </a:p>
          <a:p>
            <a:r>
              <a:rPr lang="pl-PL" dirty="0" smtClean="0"/>
              <a:t>to </a:t>
            </a:r>
            <a:r>
              <a:rPr lang="pl-PL" dirty="0"/>
              <a:t>wystąpienie u niego frustracji, a w konsekwencji </a:t>
            </a:r>
            <a:r>
              <a:rPr lang="pl-PL" dirty="0" smtClean="0"/>
              <a:t>agresywnego </a:t>
            </a:r>
          </a:p>
          <a:p>
            <a:r>
              <a:rPr lang="pl-PL" dirty="0" smtClean="0"/>
              <a:t>zachowania.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545997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BAEDDEE4-3D31-0ADB-092F-434855A6A5C9}"/>
              </a:ext>
            </a:extLst>
          </p:cNvPr>
          <p:cNvSpPr txBox="1"/>
          <p:nvPr/>
        </p:nvSpPr>
        <p:spPr>
          <a:xfrm>
            <a:off x="1303283" y="1282263"/>
            <a:ext cx="78407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4BD1DA38-AEC4-8B43-591C-286647651644}"/>
              </a:ext>
            </a:extLst>
          </p:cNvPr>
          <p:cNvSpPr txBox="1"/>
          <p:nvPr/>
        </p:nvSpPr>
        <p:spPr>
          <a:xfrm>
            <a:off x="168167" y="756745"/>
            <a:ext cx="7066994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dirty="0"/>
              <a:t>Umiejętność komunikacji</a:t>
            </a:r>
          </a:p>
          <a:p>
            <a:endParaRPr lang="pl-PL" dirty="0"/>
          </a:p>
          <a:p>
            <a:r>
              <a:rPr lang="pl-PL" sz="2400" dirty="0"/>
              <a:t>Należą do najbardziej potrzebnych w życiu człowieka.</a:t>
            </a:r>
          </a:p>
          <a:p>
            <a:r>
              <a:rPr lang="pl-PL" sz="2400" dirty="0"/>
              <a:t>Trening komunikacji funkcjonalnej uczy jak zgłaszać prośby za pomocą języka – a nie za pomocą zachowania problemowego.</a:t>
            </a:r>
          </a:p>
          <a:p>
            <a:r>
              <a:rPr lang="pl-PL" sz="2400" dirty="0"/>
              <a:t>Ma na celu reagowanie wyłącznie na właściwe zachowania dziecka.</a:t>
            </a:r>
          </a:p>
        </p:txBody>
      </p:sp>
    </p:spTree>
    <p:extLst>
      <p:ext uri="{BB962C8B-B14F-4D97-AF65-F5344CB8AC3E}">
        <p14:creationId xmlns:p14="http://schemas.microsoft.com/office/powerpoint/2010/main" xmlns="" val="27123352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BAEDDEE4-3D31-0ADB-092F-434855A6A5C9}"/>
              </a:ext>
            </a:extLst>
          </p:cNvPr>
          <p:cNvSpPr txBox="1"/>
          <p:nvPr/>
        </p:nvSpPr>
        <p:spPr>
          <a:xfrm>
            <a:off x="1303283" y="1282263"/>
            <a:ext cx="78407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0BDCB8F3-3198-1DDE-2231-ACE8BD763F24}"/>
              </a:ext>
            </a:extLst>
          </p:cNvPr>
          <p:cNvSpPr txBox="1"/>
          <p:nvPr/>
        </p:nvSpPr>
        <p:spPr>
          <a:xfrm>
            <a:off x="273270" y="557048"/>
            <a:ext cx="6936828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Metoda FUKO w komunikacji</a:t>
            </a:r>
          </a:p>
          <a:p>
            <a:endParaRPr lang="pl-PL" dirty="0"/>
          </a:p>
          <a:p>
            <a:r>
              <a:rPr lang="pl-PL" sz="4000" dirty="0"/>
              <a:t>F</a:t>
            </a:r>
            <a:r>
              <a:rPr lang="pl-PL" sz="2400" dirty="0"/>
              <a:t>AKTY </a:t>
            </a:r>
            <a:r>
              <a:rPr lang="pl-PL" sz="2000" dirty="0"/>
              <a:t>czyli opis sytuacji, wydarzenia. Ważne jest by opierać się na własnych obserwacjach, a nie na opiniach czy interpretacjach innych. Nie oskarżajmy, nie osądzajmy, mówmy o faktach</a:t>
            </a:r>
            <a:r>
              <a:rPr lang="pl-PL" dirty="0"/>
              <a:t>.</a:t>
            </a:r>
          </a:p>
          <a:p>
            <a:r>
              <a:rPr lang="pl-PL" sz="4000" dirty="0"/>
              <a:t>U</a:t>
            </a:r>
            <a:r>
              <a:rPr lang="pl-PL" sz="2400" dirty="0"/>
              <a:t>CZUCIA</a:t>
            </a:r>
            <a:r>
              <a:rPr lang="pl-PL" dirty="0"/>
              <a:t> </a:t>
            </a:r>
            <a:r>
              <a:rPr lang="pl-PL" sz="2000" dirty="0"/>
              <a:t>przedstawienie uczuć osoby pod wpływem zaobserwowania FAKTU, </a:t>
            </a:r>
          </a:p>
          <a:p>
            <a:r>
              <a:rPr lang="pl-PL" sz="4000" dirty="0"/>
              <a:t>K</a:t>
            </a:r>
            <a:r>
              <a:rPr lang="pl-PL" sz="2400" dirty="0"/>
              <a:t>ONSEKWENCJE </a:t>
            </a:r>
            <a:r>
              <a:rPr lang="pl-PL" dirty="0"/>
              <a:t> </a:t>
            </a:r>
            <a:r>
              <a:rPr lang="pl-PL" sz="2000" dirty="0"/>
              <a:t>czyli określenie, jakie konsekwencje ma FAKT, ponieważ osoba popełniająca błąd może być tego nieświadoma.”</a:t>
            </a:r>
          </a:p>
          <a:p>
            <a:r>
              <a:rPr lang="pl-PL" sz="4000" dirty="0"/>
              <a:t>O</a:t>
            </a:r>
            <a:r>
              <a:rPr lang="pl-PL" sz="2400" dirty="0"/>
              <a:t>CZEKIWANIA</a:t>
            </a:r>
            <a:r>
              <a:rPr lang="pl-PL" dirty="0"/>
              <a:t> </a:t>
            </a:r>
            <a:r>
              <a:rPr lang="pl-PL" sz="2000" dirty="0"/>
              <a:t>czyli zakończenie rozmowy informacją o tym, czego oczekujemy.</a:t>
            </a:r>
          </a:p>
        </p:txBody>
      </p:sp>
    </p:spTree>
    <p:extLst>
      <p:ext uri="{BB962C8B-B14F-4D97-AF65-F5344CB8AC3E}">
        <p14:creationId xmlns:p14="http://schemas.microsoft.com/office/powerpoint/2010/main" xmlns="" val="29548513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BAEDDEE4-3D31-0ADB-092F-434855A6A5C9}"/>
              </a:ext>
            </a:extLst>
          </p:cNvPr>
          <p:cNvSpPr txBox="1"/>
          <p:nvPr/>
        </p:nvSpPr>
        <p:spPr>
          <a:xfrm>
            <a:off x="1303283" y="1282263"/>
            <a:ext cx="78407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FF212356-B8EC-1598-1E25-B17D7A4287CC}"/>
              </a:ext>
            </a:extLst>
          </p:cNvPr>
          <p:cNvSpPr txBox="1"/>
          <p:nvPr/>
        </p:nvSpPr>
        <p:spPr>
          <a:xfrm>
            <a:off x="267020" y="407772"/>
            <a:ext cx="8873197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800" b="1" i="0" dirty="0">
                <a:effectLst/>
                <a:latin typeface="arial" panose="020B0604020202020204" pitchFamily="34" charset="0"/>
              </a:rPr>
              <a:t>Umiejętności radzenia </a:t>
            </a:r>
            <a:r>
              <a:rPr lang="pl-PL" sz="2800" b="1" i="0" dirty="0" smtClean="0">
                <a:effectLst/>
                <a:latin typeface="arial" panose="020B0604020202020204" pitchFamily="34" charset="0"/>
              </a:rPr>
              <a:t>sobie</a:t>
            </a:r>
          </a:p>
          <a:p>
            <a:pPr algn="l"/>
            <a:endParaRPr lang="pl-PL" sz="2800" b="0" i="0" dirty="0">
              <a:effectLst/>
              <a:latin typeface="Helvetica" panose="020B0604020202020204" pitchFamily="34" charset="0"/>
            </a:endParaRPr>
          </a:p>
          <a:p>
            <a:pPr algn="l" fontAlgn="base">
              <a:buFont typeface="Arial" pitchFamily="34" charset="0"/>
              <a:buChar char="•"/>
            </a:pPr>
            <a:r>
              <a:rPr lang="pl-PL" sz="2000" b="0" i="0" dirty="0" smtClean="0">
                <a:effectLst/>
                <a:latin typeface="arial" panose="020B0604020202020204" pitchFamily="34" charset="0"/>
              </a:rPr>
              <a:t> To </a:t>
            </a:r>
            <a:r>
              <a:rPr lang="pl-PL" sz="2000" b="0" i="0" dirty="0">
                <a:effectLst/>
                <a:latin typeface="arial" panose="020B0604020202020204" pitchFamily="34" charset="0"/>
              </a:rPr>
              <a:t>umiejętności potrzebne by trwać w jakiejś sytuacji, </a:t>
            </a:r>
            <a:endParaRPr lang="pl-PL" sz="2000" b="0" i="0" dirty="0" smtClean="0"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pl-PL" sz="2000" dirty="0" smtClean="0">
                <a:latin typeface="arial" panose="020B0604020202020204" pitchFamily="34" charset="0"/>
              </a:rPr>
              <a:t>   </a:t>
            </a:r>
            <a:r>
              <a:rPr lang="pl-PL" sz="2000" b="0" i="0" dirty="0" smtClean="0">
                <a:effectLst/>
                <a:latin typeface="arial" panose="020B0604020202020204" pitchFamily="34" charset="0"/>
              </a:rPr>
              <a:t>która </a:t>
            </a:r>
            <a:r>
              <a:rPr lang="pl-PL" sz="2000" b="0" i="0" dirty="0">
                <a:effectLst/>
                <a:latin typeface="arial" panose="020B0604020202020204" pitchFamily="34" charset="0"/>
              </a:rPr>
              <a:t>nie jest komfortowa</a:t>
            </a:r>
            <a:endParaRPr lang="pl-PL" sz="2000" b="0" i="0" dirty="0">
              <a:effectLst/>
              <a:latin typeface="Helvetica" panose="020B0604020202020204" pitchFamily="34" charset="0"/>
            </a:endParaRPr>
          </a:p>
          <a:p>
            <a:pPr algn="l" fontAlgn="base">
              <a:buFont typeface="Arial" pitchFamily="34" charset="0"/>
              <a:buChar char="•"/>
            </a:pPr>
            <a:r>
              <a:rPr lang="pl-PL" sz="2000" b="0" i="0" dirty="0" smtClean="0">
                <a:effectLst/>
                <a:latin typeface="arial" panose="020B0604020202020204" pitchFamily="34" charset="0"/>
              </a:rPr>
              <a:t> Zalicza </a:t>
            </a:r>
            <a:r>
              <a:rPr lang="pl-PL" sz="2000" b="0" i="0" dirty="0">
                <a:effectLst/>
                <a:latin typeface="arial" panose="020B0604020202020204" pitchFamily="34" charset="0"/>
              </a:rPr>
              <a:t>się do nich np. umiejętność czekania na swoją </a:t>
            </a:r>
            <a:endParaRPr lang="pl-PL" sz="2000" b="0" i="0" dirty="0" smtClean="0"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pl-PL" sz="2000" dirty="0" smtClean="0">
                <a:latin typeface="arial" panose="020B0604020202020204" pitchFamily="34" charset="0"/>
              </a:rPr>
              <a:t>   </a:t>
            </a:r>
            <a:r>
              <a:rPr lang="pl-PL" sz="2000" b="0" i="0" dirty="0" smtClean="0">
                <a:effectLst/>
                <a:latin typeface="arial" panose="020B0604020202020204" pitchFamily="34" charset="0"/>
              </a:rPr>
              <a:t>kolej</a:t>
            </a:r>
            <a:r>
              <a:rPr lang="pl-PL" sz="2000" b="0" i="0" dirty="0">
                <a:effectLst/>
                <a:latin typeface="arial" panose="020B0604020202020204" pitchFamily="34" charset="0"/>
              </a:rPr>
              <a:t>, panowania nad gniewem i natychmiastowym </a:t>
            </a:r>
            <a:endParaRPr lang="pl-PL" sz="2000" b="0" i="0" dirty="0" smtClean="0"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pl-PL" sz="2000" dirty="0" smtClean="0">
                <a:latin typeface="arial" panose="020B0604020202020204" pitchFamily="34" charset="0"/>
              </a:rPr>
              <a:t>   </a:t>
            </a:r>
            <a:r>
              <a:rPr lang="pl-PL" sz="2000" b="0" i="0" dirty="0" smtClean="0">
                <a:effectLst/>
                <a:latin typeface="arial" panose="020B0604020202020204" pitchFamily="34" charset="0"/>
              </a:rPr>
              <a:t>wyrażaniem </a:t>
            </a:r>
            <a:r>
              <a:rPr lang="pl-PL" sz="2000" b="0" i="0" dirty="0">
                <a:effectLst/>
                <a:latin typeface="arial" panose="020B0604020202020204" pitchFamily="34" charset="0"/>
              </a:rPr>
              <a:t>emocji, rozwiązywania problemów, </a:t>
            </a:r>
            <a:endParaRPr lang="pl-PL" sz="2000" b="0" i="0" dirty="0" smtClean="0"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pl-PL" sz="2000" dirty="0" smtClean="0">
                <a:latin typeface="arial" panose="020B0604020202020204" pitchFamily="34" charset="0"/>
              </a:rPr>
              <a:t>  </a:t>
            </a:r>
            <a:r>
              <a:rPr lang="pl-PL" sz="2000" b="0" i="0" dirty="0" smtClean="0">
                <a:effectLst/>
                <a:latin typeface="arial" panose="020B0604020202020204" pitchFamily="34" charset="0"/>
              </a:rPr>
              <a:t>samoregulacji </a:t>
            </a:r>
            <a:r>
              <a:rPr lang="pl-PL" sz="2000" b="0" i="0" dirty="0">
                <a:effectLst/>
                <a:latin typeface="arial" panose="020B0604020202020204" pitchFamily="34" charset="0"/>
              </a:rPr>
              <a:t>emocji (np. relaksacji)</a:t>
            </a:r>
            <a:endParaRPr lang="pl-PL" sz="2000" b="0" i="0" dirty="0">
              <a:effectLst/>
              <a:latin typeface="Helvetica" panose="020B0604020202020204" pitchFamily="34" charset="0"/>
            </a:endParaRPr>
          </a:p>
          <a:p>
            <a:pPr algn="l" fontAlgn="base">
              <a:buFont typeface="Arial" pitchFamily="34" charset="0"/>
              <a:buChar char="•"/>
            </a:pPr>
            <a:r>
              <a:rPr lang="pl-PL" sz="2000" b="0" i="0" dirty="0" smtClean="0">
                <a:effectLst/>
                <a:latin typeface="arial" panose="020B0604020202020204" pitchFamily="34" charset="0"/>
              </a:rPr>
              <a:t> Uczenie </a:t>
            </a:r>
            <a:r>
              <a:rPr lang="pl-PL" sz="2000" b="0" i="0" dirty="0">
                <a:effectLst/>
                <a:latin typeface="arial" panose="020B0604020202020204" pitchFamily="34" charset="0"/>
              </a:rPr>
              <a:t>polega na stopniowym odraczaniu </a:t>
            </a:r>
            <a:endParaRPr lang="pl-PL" sz="2000" b="0" i="0" dirty="0" smtClean="0"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pl-PL" sz="2000" dirty="0" smtClean="0">
                <a:latin typeface="arial" panose="020B0604020202020204" pitchFamily="34" charset="0"/>
              </a:rPr>
              <a:t>   </a:t>
            </a:r>
            <a:r>
              <a:rPr lang="pl-PL" sz="2000" b="0" i="0" dirty="0" smtClean="0">
                <a:effectLst/>
                <a:latin typeface="arial" panose="020B0604020202020204" pitchFamily="34" charset="0"/>
              </a:rPr>
              <a:t>wzmocnienia </a:t>
            </a:r>
            <a:r>
              <a:rPr lang="pl-PL" sz="2000" b="0" i="0" dirty="0">
                <a:effectLst/>
                <a:latin typeface="arial" panose="020B0604020202020204" pitchFamily="34" charset="0"/>
              </a:rPr>
              <a:t>– czas oczekiwania jest coraz dłuższy </a:t>
            </a:r>
            <a:endParaRPr lang="pl-PL" sz="2000" b="0" i="0" dirty="0" smtClean="0"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pl-PL" sz="2000" dirty="0" smtClean="0">
                <a:latin typeface="arial" panose="020B0604020202020204" pitchFamily="34" charset="0"/>
              </a:rPr>
              <a:t>   </a:t>
            </a:r>
            <a:r>
              <a:rPr lang="pl-PL" sz="2000" b="0" i="0" dirty="0" smtClean="0">
                <a:effectLst/>
                <a:latin typeface="arial" panose="020B0604020202020204" pitchFamily="34" charset="0"/>
              </a:rPr>
              <a:t>a </a:t>
            </a:r>
            <a:r>
              <a:rPr lang="pl-PL" sz="2000" b="0" i="0" dirty="0">
                <a:effectLst/>
                <a:latin typeface="arial" panose="020B0604020202020204" pitchFamily="34" charset="0"/>
              </a:rPr>
              <a:t>wymagania coraz większe</a:t>
            </a:r>
            <a:endParaRPr lang="pl-PL" sz="2000" b="0" i="0" dirty="0">
              <a:effectLst/>
              <a:latin typeface="Helvetica" panose="020B0604020202020204" pitchFamily="34" charset="0"/>
            </a:endParaRPr>
          </a:p>
          <a:p>
            <a:pPr algn="l" fontAlgn="base">
              <a:buFont typeface="Arial" pitchFamily="34" charset="0"/>
              <a:buChar char="•"/>
            </a:pPr>
            <a:r>
              <a:rPr lang="pl-PL" sz="2000" b="0" i="0" dirty="0" smtClean="0">
                <a:effectLst/>
                <a:latin typeface="arial" panose="020B0604020202020204" pitchFamily="34" charset="0"/>
              </a:rPr>
              <a:t> Do </a:t>
            </a:r>
            <a:r>
              <a:rPr lang="pl-PL" sz="2000" b="0" i="0" dirty="0">
                <a:effectLst/>
                <a:latin typeface="arial" panose="020B0604020202020204" pitchFamily="34" charset="0"/>
              </a:rPr>
              <a:t>strategii kierowania sobą (omawianych w innym </a:t>
            </a:r>
            <a:endParaRPr lang="pl-PL" sz="2000" b="0" i="0" dirty="0" smtClean="0"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pl-PL" sz="2000" dirty="0" smtClean="0">
                <a:latin typeface="arial" panose="020B0604020202020204" pitchFamily="34" charset="0"/>
              </a:rPr>
              <a:t>  </a:t>
            </a:r>
            <a:r>
              <a:rPr lang="pl-PL" sz="2000" b="0" i="0" dirty="0" smtClean="0">
                <a:effectLst/>
                <a:latin typeface="arial" panose="020B0604020202020204" pitchFamily="34" charset="0"/>
              </a:rPr>
              <a:t>artykule</a:t>
            </a:r>
            <a:r>
              <a:rPr lang="pl-PL" sz="2000" b="0" i="0" dirty="0">
                <a:effectLst/>
                <a:latin typeface="arial" panose="020B0604020202020204" pitchFamily="34" charset="0"/>
              </a:rPr>
              <a:t>) należą np.:</a:t>
            </a:r>
            <a:endParaRPr lang="pl-PL" sz="2000" b="0" i="0" dirty="0">
              <a:effectLst/>
              <a:latin typeface="Helvetica" panose="020B0604020202020204" pitchFamily="34" charset="0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pl-PL" sz="2000" b="0" i="0" dirty="0">
                <a:effectLst/>
                <a:latin typeface="arial" panose="020B0604020202020204" pitchFamily="34" charset="0"/>
              </a:rPr>
              <a:t>trening relaksacyjny połączony z głębokim oddychaniem</a:t>
            </a:r>
            <a:endParaRPr lang="pl-PL" sz="2000" b="0" i="0" dirty="0">
              <a:effectLst/>
              <a:latin typeface="Helvetica" panose="020B0604020202020204" pitchFamily="34" charset="0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pl-PL" sz="2000" b="0" i="0" dirty="0">
                <a:effectLst/>
                <a:latin typeface="arial" panose="020B0604020202020204" pitchFamily="34" charset="0"/>
              </a:rPr>
              <a:t>dialog wewnętrzny: Poradzę sobie z tym</a:t>
            </a:r>
            <a:r>
              <a:rPr lang="pl-PL" sz="2000" b="0" i="0" dirty="0">
                <a:effectLst/>
                <a:latin typeface="Helvetica" panose="020B0604020202020204" pitchFamily="34" charset="0"/>
              </a:rPr>
              <a:t/>
            </a:r>
            <a:br>
              <a:rPr lang="pl-PL" sz="2000" b="0" i="0" dirty="0">
                <a:effectLst/>
                <a:latin typeface="Helvetica" panose="020B0604020202020204" pitchFamily="34" charset="0"/>
              </a:rPr>
            </a:br>
            <a:r>
              <a:rPr lang="pl-PL" sz="2000" b="0" i="0" dirty="0">
                <a:effectLst/>
                <a:latin typeface="arial" panose="020B0604020202020204" pitchFamily="34" charset="0"/>
              </a:rPr>
              <a:t>trening rozwiązywania problemów – identyfikowanie, </a:t>
            </a:r>
            <a:endParaRPr lang="pl-PL" sz="2000" b="0" i="0" dirty="0" smtClean="0">
              <a:effectLst/>
              <a:latin typeface="arial" panose="020B0604020202020204" pitchFamily="34" charset="0"/>
            </a:endParaRPr>
          </a:p>
          <a:p>
            <a:pPr marL="742950" lvl="1" indent="-285750" algn="l" fontAlgn="base"/>
            <a:r>
              <a:rPr lang="pl-PL" sz="2000" dirty="0" smtClean="0">
                <a:latin typeface="arial" panose="020B0604020202020204" pitchFamily="34" charset="0"/>
              </a:rPr>
              <a:t>    </a:t>
            </a:r>
            <a:r>
              <a:rPr lang="pl-PL" sz="2000" b="0" i="0" dirty="0" smtClean="0">
                <a:effectLst/>
                <a:latin typeface="arial" panose="020B0604020202020204" pitchFamily="34" charset="0"/>
              </a:rPr>
              <a:t>nazywanie </a:t>
            </a:r>
            <a:r>
              <a:rPr lang="pl-PL" sz="2000" b="0" i="0" dirty="0">
                <a:effectLst/>
                <a:latin typeface="arial" panose="020B0604020202020204" pitchFamily="34" charset="0"/>
              </a:rPr>
              <a:t>i wymyślanie rozwiązań</a:t>
            </a:r>
            <a:endParaRPr lang="pl-PL" sz="2000" b="0" i="0" dirty="0"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33698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BAEDDEE4-3D31-0ADB-092F-434855A6A5C9}"/>
              </a:ext>
            </a:extLst>
          </p:cNvPr>
          <p:cNvSpPr txBox="1"/>
          <p:nvPr/>
        </p:nvSpPr>
        <p:spPr>
          <a:xfrm>
            <a:off x="1303283" y="1282263"/>
            <a:ext cx="78407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.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FF8164B2-04F2-3293-3EFD-374DE8665FB3}"/>
              </a:ext>
            </a:extLst>
          </p:cNvPr>
          <p:cNvSpPr txBox="1"/>
          <p:nvPr/>
        </p:nvSpPr>
        <p:spPr>
          <a:xfrm>
            <a:off x="385581" y="1109268"/>
            <a:ext cx="558956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Obejmują ogólne umiejętności życiowe (ubieranie, mycie, sprzątanie po sobie itp.)</a:t>
            </a:r>
          </a:p>
          <a:p>
            <a:r>
              <a:rPr lang="pl-PL" sz="2400" dirty="0"/>
              <a:t>Dotyczą deficytów umiejętności a tym samym przekonania: nie umiem, </a:t>
            </a:r>
            <a:endParaRPr lang="pl-PL" sz="2400" dirty="0" smtClean="0"/>
          </a:p>
          <a:p>
            <a:r>
              <a:rPr lang="pl-PL" sz="2400" dirty="0" smtClean="0"/>
              <a:t>nie potrafię.</a:t>
            </a:r>
            <a:endParaRPr lang="pl-PL" sz="2400" dirty="0"/>
          </a:p>
          <a:p>
            <a:r>
              <a:rPr lang="pl-PL" sz="2400" dirty="0"/>
              <a:t>Np.: jeśli nauczymy dziecko jak wykonywać określoną czynność nie będzie uciekało </a:t>
            </a:r>
            <a:endParaRPr lang="pl-PL" sz="2400" dirty="0" smtClean="0"/>
          </a:p>
          <a:p>
            <a:r>
              <a:rPr lang="pl-PL" sz="2400" dirty="0" smtClean="0"/>
              <a:t>się </a:t>
            </a:r>
            <a:r>
              <a:rPr lang="pl-PL" sz="2400" dirty="0"/>
              <a:t>do zachowań agresywnych, aby od niej uciec (każdy z nas wykazywałby prawdopodobnie jakieś zachowania problemowe, gdyby cały czas musiał wykonywać czynności przekraczające </a:t>
            </a:r>
            <a:endParaRPr lang="pl-PL" sz="2400" dirty="0" smtClean="0"/>
          </a:p>
          <a:p>
            <a:r>
              <a:rPr lang="pl-PL" sz="2400" dirty="0" smtClean="0"/>
              <a:t>jego umiejętności.</a:t>
            </a:r>
            <a:endParaRPr lang="pl-PL" sz="2400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DE59636A-3A83-63BE-A928-1B43F5671390}"/>
              </a:ext>
            </a:extLst>
          </p:cNvPr>
          <p:cNvSpPr txBox="1"/>
          <p:nvPr/>
        </p:nvSpPr>
        <p:spPr>
          <a:xfrm rot="10800000" flipV="1">
            <a:off x="792574" y="308396"/>
            <a:ext cx="55895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/>
              <a:t>Umiejętności adaptacyjne</a:t>
            </a:r>
          </a:p>
        </p:txBody>
      </p:sp>
    </p:spTree>
    <p:extLst>
      <p:ext uri="{BB962C8B-B14F-4D97-AF65-F5344CB8AC3E}">
        <p14:creationId xmlns:p14="http://schemas.microsoft.com/office/powerpoint/2010/main" xmlns="" val="27875898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40000"/>
              <a:lumOff val="60000"/>
            </a:schemeClr>
          </a:fgClr>
          <a:bgClr>
            <a:schemeClr val="accent1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87FA7B6F-D8CE-C55D-CBE2-35D5F9AB935F}"/>
              </a:ext>
            </a:extLst>
          </p:cNvPr>
          <p:cNvSpPr txBox="1"/>
          <p:nvPr/>
        </p:nvSpPr>
        <p:spPr>
          <a:xfrm>
            <a:off x="105103" y="0"/>
            <a:ext cx="1208689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lnSpc>
                <a:spcPct val="200000"/>
              </a:lnSpc>
              <a:buFont typeface="+mj-lt"/>
              <a:buAutoNum type="arabicPeriod"/>
            </a:pPr>
            <a:r>
              <a:rPr lang="pl-PL" b="0" i="0" dirty="0" smtClean="0">
                <a:solidFill>
                  <a:srgbClr val="250D19"/>
                </a:solidFill>
                <a:effectLst/>
                <a:latin typeface="inherit"/>
              </a:rPr>
              <a:t> Matka </a:t>
            </a:r>
            <a:r>
              <a:rPr lang="pl-PL" b="0" i="0" dirty="0">
                <a:solidFill>
                  <a:srgbClr val="250D19"/>
                </a:solidFill>
                <a:effectLst/>
                <a:latin typeface="inherit"/>
              </a:rPr>
              <a:t>– to czasownik. To coś, co robisz, nie tylko ktoś, kim jesteś.” – Cheryl </a:t>
            </a:r>
            <a:r>
              <a:rPr lang="pl-PL" b="0" i="0" dirty="0" err="1">
                <a:solidFill>
                  <a:srgbClr val="250D19"/>
                </a:solidFill>
                <a:effectLst/>
                <a:latin typeface="inherit"/>
              </a:rPr>
              <a:t>Lacey</a:t>
            </a:r>
            <a:r>
              <a:rPr lang="pl-PL" b="0" i="0" dirty="0">
                <a:solidFill>
                  <a:srgbClr val="250D19"/>
                </a:solidFill>
                <a:effectLst/>
                <a:latin typeface="inherit"/>
              </a:rPr>
              <a:t> Donovan</a:t>
            </a:r>
          </a:p>
          <a:p>
            <a:pPr algn="l" fontAlgn="base">
              <a:lnSpc>
                <a:spcPct val="200000"/>
              </a:lnSpc>
              <a:buFont typeface="+mj-lt"/>
              <a:buAutoNum type="arabicPeriod"/>
            </a:pPr>
            <a:r>
              <a:rPr lang="pl-PL" b="0" i="0" dirty="0" smtClean="0">
                <a:solidFill>
                  <a:srgbClr val="250D19"/>
                </a:solidFill>
                <a:effectLst/>
                <a:latin typeface="inherit"/>
              </a:rPr>
              <a:t> „</a:t>
            </a:r>
            <a:r>
              <a:rPr lang="pl-PL" b="0" i="0" dirty="0">
                <a:solidFill>
                  <a:srgbClr val="250D19"/>
                </a:solidFill>
                <a:effectLst/>
                <a:latin typeface="inherit"/>
              </a:rPr>
              <a:t>Rodzice nie wychowują dzieci dla siebie, tylko dla świata i dla nich samych. Kiedy chcą być dobrymi rodzicami, </a:t>
            </a:r>
            <a:r>
              <a:rPr lang="pl-PL" b="0" i="0" dirty="0" smtClean="0">
                <a:solidFill>
                  <a:srgbClr val="250D19"/>
                </a:solidFill>
                <a:effectLst/>
                <a:latin typeface="inherit"/>
              </a:rPr>
              <a:t>  </a:t>
            </a:r>
          </a:p>
          <a:p>
            <a:pPr algn="l" fontAlgn="base">
              <a:lnSpc>
                <a:spcPct val="200000"/>
              </a:lnSpc>
            </a:pPr>
            <a:r>
              <a:rPr lang="pl-PL" dirty="0" smtClean="0">
                <a:solidFill>
                  <a:srgbClr val="250D19"/>
                </a:solidFill>
                <a:latin typeface="inherit"/>
              </a:rPr>
              <a:t>     </a:t>
            </a:r>
            <a:r>
              <a:rPr lang="pl-PL" b="0" i="0" dirty="0" smtClean="0">
                <a:solidFill>
                  <a:srgbClr val="250D19"/>
                </a:solidFill>
                <a:effectLst/>
                <a:latin typeface="inherit"/>
              </a:rPr>
              <a:t>starają </a:t>
            </a:r>
            <a:r>
              <a:rPr lang="pl-PL" b="0" i="0" dirty="0">
                <a:solidFill>
                  <a:srgbClr val="250D19"/>
                </a:solidFill>
                <a:effectLst/>
                <a:latin typeface="inherit"/>
              </a:rPr>
              <a:t>się oprócz korzeni dawać dzieciom także skrzydła.” – Agnieszka </a:t>
            </a:r>
            <a:r>
              <a:rPr lang="pl-PL" b="0" i="0" dirty="0" smtClean="0">
                <a:solidFill>
                  <a:srgbClr val="250D19"/>
                </a:solidFill>
                <a:effectLst/>
                <a:latin typeface="inherit"/>
              </a:rPr>
              <a:t>Stein</a:t>
            </a:r>
          </a:p>
          <a:p>
            <a:pPr algn="l" fontAlgn="base">
              <a:lnSpc>
                <a:spcPct val="200000"/>
              </a:lnSpc>
            </a:pPr>
            <a:r>
              <a:rPr lang="pl-PL" dirty="0" smtClean="0">
                <a:solidFill>
                  <a:srgbClr val="250D19"/>
                </a:solidFill>
                <a:latin typeface="inherit"/>
              </a:rPr>
              <a:t>3. </a:t>
            </a:r>
            <a:r>
              <a:rPr lang="pl-PL" b="0" i="0" dirty="0" smtClean="0">
                <a:solidFill>
                  <a:srgbClr val="250D19"/>
                </a:solidFill>
                <a:effectLst/>
                <a:latin typeface="inherit"/>
              </a:rPr>
              <a:t>„Każdy </a:t>
            </a:r>
            <a:r>
              <a:rPr lang="pl-PL" b="0" i="0" dirty="0">
                <a:solidFill>
                  <a:srgbClr val="250D19"/>
                </a:solidFill>
                <a:effectLst/>
                <a:latin typeface="inherit"/>
              </a:rPr>
              <a:t>młody człowiek wcześniej czy później dokonuje zdumiewającego odkrycia, że także rodzice mają niekiedy </a:t>
            </a:r>
            <a:endParaRPr lang="pl-PL" b="0" i="0" dirty="0" smtClean="0">
              <a:solidFill>
                <a:srgbClr val="250D19"/>
              </a:solidFill>
              <a:effectLst/>
              <a:latin typeface="inherit"/>
            </a:endParaRPr>
          </a:p>
          <a:p>
            <a:pPr algn="l" fontAlgn="base">
              <a:lnSpc>
                <a:spcPct val="200000"/>
              </a:lnSpc>
            </a:pPr>
            <a:r>
              <a:rPr lang="pl-PL" dirty="0" smtClean="0">
                <a:solidFill>
                  <a:srgbClr val="250D19"/>
                </a:solidFill>
                <a:latin typeface="inherit"/>
              </a:rPr>
              <a:t>    </a:t>
            </a:r>
            <a:r>
              <a:rPr lang="pl-PL" b="0" i="0" dirty="0" smtClean="0">
                <a:solidFill>
                  <a:srgbClr val="250D19"/>
                </a:solidFill>
                <a:effectLst/>
                <a:latin typeface="inherit"/>
              </a:rPr>
              <a:t>rację</a:t>
            </a:r>
            <a:r>
              <a:rPr lang="pl-PL" b="0" i="0" dirty="0">
                <a:solidFill>
                  <a:srgbClr val="250D19"/>
                </a:solidFill>
                <a:effectLst/>
                <a:latin typeface="inherit"/>
              </a:rPr>
              <a:t>.” – Andre Malraux</a:t>
            </a:r>
          </a:p>
          <a:p>
            <a:pPr algn="l" fontAlgn="base">
              <a:lnSpc>
                <a:spcPct val="200000"/>
              </a:lnSpc>
            </a:pPr>
            <a:r>
              <a:rPr lang="pl-PL" b="0" i="0" dirty="0" smtClean="0">
                <a:solidFill>
                  <a:srgbClr val="250D19"/>
                </a:solidFill>
                <a:effectLst/>
                <a:latin typeface="inherit"/>
              </a:rPr>
              <a:t>4. </a:t>
            </a:r>
            <a:r>
              <a:rPr lang="pl-PL" b="0" i="0" dirty="0">
                <a:solidFill>
                  <a:srgbClr val="250D19"/>
                </a:solidFill>
                <a:effectLst/>
                <a:latin typeface="inherit"/>
              </a:rPr>
              <a:t> „Ojcostwo to udawanie, że najlepszym prezentem, jaki dostałeś, jest mydło na sznurku.” – Bill </a:t>
            </a:r>
            <a:r>
              <a:rPr lang="pl-PL" b="0" i="0" dirty="0" err="1">
                <a:solidFill>
                  <a:srgbClr val="250D19"/>
                </a:solidFill>
                <a:effectLst/>
                <a:latin typeface="inherit"/>
              </a:rPr>
              <a:t>Cosby</a:t>
            </a:r>
            <a:endParaRPr lang="pl-PL" b="0" i="0" dirty="0">
              <a:solidFill>
                <a:srgbClr val="250D19"/>
              </a:solidFill>
              <a:effectLst/>
              <a:latin typeface="inherit"/>
            </a:endParaRPr>
          </a:p>
          <a:p>
            <a:pPr algn="l" fontAlgn="base">
              <a:lnSpc>
                <a:spcPct val="200000"/>
              </a:lnSpc>
            </a:pPr>
            <a:r>
              <a:rPr lang="pl-PL" b="0" i="0" dirty="0" smtClean="0">
                <a:solidFill>
                  <a:srgbClr val="250D19"/>
                </a:solidFill>
                <a:effectLst/>
                <a:latin typeface="inherit"/>
              </a:rPr>
              <a:t>5. „Bycie </a:t>
            </a:r>
            <a:r>
              <a:rPr lang="pl-PL" b="0" i="0" dirty="0">
                <a:solidFill>
                  <a:srgbClr val="250D19"/>
                </a:solidFill>
                <a:effectLst/>
                <a:latin typeface="inherit"/>
              </a:rPr>
              <a:t>matką to postawa, nie więź biologiczna.” – Robert A. </a:t>
            </a:r>
            <a:r>
              <a:rPr lang="pl-PL" b="0" i="0" dirty="0" err="1">
                <a:solidFill>
                  <a:srgbClr val="250D19"/>
                </a:solidFill>
                <a:effectLst/>
                <a:latin typeface="inherit"/>
              </a:rPr>
              <a:t>Heinlein</a:t>
            </a:r>
            <a:endParaRPr lang="pl-PL" b="0" i="0" dirty="0">
              <a:solidFill>
                <a:srgbClr val="250D19"/>
              </a:solidFill>
              <a:effectLst/>
              <a:latin typeface="inherit"/>
            </a:endParaRPr>
          </a:p>
          <a:p>
            <a:pPr algn="l" fontAlgn="base">
              <a:lnSpc>
                <a:spcPct val="200000"/>
              </a:lnSpc>
            </a:pPr>
            <a:r>
              <a:rPr lang="pl-PL" b="0" i="0" dirty="0" smtClean="0">
                <a:solidFill>
                  <a:srgbClr val="250D19"/>
                </a:solidFill>
                <a:effectLst/>
                <a:latin typeface="inherit"/>
              </a:rPr>
              <a:t>6. „</a:t>
            </a:r>
            <a:r>
              <a:rPr lang="pl-PL" b="0" i="0" dirty="0">
                <a:solidFill>
                  <a:srgbClr val="250D19"/>
                </a:solidFill>
                <a:effectLst/>
                <a:latin typeface="inherit"/>
              </a:rPr>
              <a:t>To światło słońca rodzicielskiej miłości i zachęty pozwala dziecku wzrastać w kompetencjach i powoli zdobywać </a:t>
            </a:r>
            <a:endParaRPr lang="pl-PL" b="0" i="0" dirty="0" smtClean="0">
              <a:solidFill>
                <a:srgbClr val="250D19"/>
              </a:solidFill>
              <a:effectLst/>
              <a:latin typeface="inherit"/>
            </a:endParaRPr>
          </a:p>
          <a:p>
            <a:pPr algn="l" fontAlgn="base">
              <a:lnSpc>
                <a:spcPct val="200000"/>
              </a:lnSpc>
            </a:pPr>
            <a:r>
              <a:rPr lang="pl-PL" dirty="0" smtClean="0">
                <a:solidFill>
                  <a:srgbClr val="250D19"/>
                </a:solidFill>
                <a:latin typeface="inherit"/>
              </a:rPr>
              <a:t>    </a:t>
            </a:r>
            <a:r>
              <a:rPr lang="pl-PL" b="0" i="0" dirty="0" smtClean="0">
                <a:solidFill>
                  <a:srgbClr val="250D19"/>
                </a:solidFill>
                <a:effectLst/>
                <a:latin typeface="inherit"/>
              </a:rPr>
              <a:t>panowanie </a:t>
            </a:r>
            <a:r>
              <a:rPr lang="pl-PL" b="0" i="0" dirty="0">
                <a:solidFill>
                  <a:srgbClr val="250D19"/>
                </a:solidFill>
                <a:effectLst/>
                <a:latin typeface="inherit"/>
              </a:rPr>
              <a:t>nad swoim otoczeniem”. – Felicity Bauer</a:t>
            </a:r>
          </a:p>
          <a:p>
            <a:pPr algn="l" fontAlgn="base">
              <a:lnSpc>
                <a:spcPct val="200000"/>
              </a:lnSpc>
            </a:pPr>
            <a:r>
              <a:rPr lang="pl-PL" dirty="0" smtClean="0">
                <a:solidFill>
                  <a:srgbClr val="250D19"/>
                </a:solidFill>
                <a:latin typeface="inherit"/>
              </a:rPr>
              <a:t>7. </a:t>
            </a:r>
            <a:r>
              <a:rPr lang="pl-PL" b="0" i="0" dirty="0" smtClean="0">
                <a:solidFill>
                  <a:srgbClr val="250D19"/>
                </a:solidFill>
                <a:effectLst/>
                <a:latin typeface="inherit"/>
              </a:rPr>
              <a:t>„Moi </a:t>
            </a:r>
            <a:r>
              <a:rPr lang="pl-PL" b="0" i="0" dirty="0">
                <a:solidFill>
                  <a:srgbClr val="250D19"/>
                </a:solidFill>
                <a:effectLst/>
                <a:latin typeface="inherit"/>
              </a:rPr>
              <a:t>rodzice są moim kręgosłupem. Ciągle są. To jedyna grupa, która będzie Cię wspierać, jeśli uzyskasz zero </a:t>
            </a:r>
            <a:endParaRPr lang="pl-PL" b="0" i="0" dirty="0" smtClean="0">
              <a:solidFill>
                <a:srgbClr val="250D19"/>
              </a:solidFill>
              <a:effectLst/>
              <a:latin typeface="inherit"/>
            </a:endParaRPr>
          </a:p>
          <a:p>
            <a:pPr algn="l" fontAlgn="base">
              <a:lnSpc>
                <a:spcPct val="200000"/>
              </a:lnSpc>
            </a:pPr>
            <a:r>
              <a:rPr lang="pl-PL" dirty="0" smtClean="0">
                <a:solidFill>
                  <a:srgbClr val="250D19"/>
                </a:solidFill>
                <a:latin typeface="inherit"/>
              </a:rPr>
              <a:t>     </a:t>
            </a:r>
            <a:r>
              <a:rPr lang="pl-PL" b="0" i="0" dirty="0" smtClean="0">
                <a:solidFill>
                  <a:srgbClr val="250D19"/>
                </a:solidFill>
                <a:effectLst/>
                <a:latin typeface="inherit"/>
              </a:rPr>
              <a:t>lub </a:t>
            </a:r>
            <a:r>
              <a:rPr lang="pl-PL" b="0" i="0" dirty="0">
                <a:solidFill>
                  <a:srgbClr val="250D19"/>
                </a:solidFill>
                <a:effectLst/>
                <a:latin typeface="inherit"/>
              </a:rPr>
              <a:t>40 punktów ”. – Kobe </a:t>
            </a:r>
            <a:r>
              <a:rPr lang="pl-PL" b="0" i="0" dirty="0" err="1">
                <a:solidFill>
                  <a:srgbClr val="250D19"/>
                </a:solidFill>
                <a:effectLst/>
                <a:latin typeface="inherit"/>
              </a:rPr>
              <a:t>Bryant</a:t>
            </a:r>
            <a:endParaRPr lang="pl-PL" b="0" i="0" dirty="0">
              <a:solidFill>
                <a:srgbClr val="250D19"/>
              </a:solidFill>
              <a:effectLst/>
              <a:latin typeface="inherit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C275F69F-76BF-4AC6-E8AE-A8B92DE11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6577" y="6106656"/>
            <a:ext cx="5694158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64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EFDBA84B-9D0F-1CD5-0346-A5F6931F6680}"/>
              </a:ext>
            </a:extLst>
          </p:cNvPr>
          <p:cNvSpPr txBox="1"/>
          <p:nvPr/>
        </p:nvSpPr>
        <p:spPr>
          <a:xfrm>
            <a:off x="308919" y="1748481"/>
            <a:ext cx="808949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Duży wpływ mają metody wychowawcze </a:t>
            </a:r>
            <a:endParaRPr lang="pl-PL" sz="2400" dirty="0" smtClean="0"/>
          </a:p>
          <a:p>
            <a:r>
              <a:rPr lang="pl-PL" sz="2400" dirty="0" smtClean="0"/>
              <a:t>stosowane </a:t>
            </a:r>
            <a:r>
              <a:rPr lang="pl-PL" sz="2400" dirty="0"/>
              <a:t>przez rodziców. Często w swoich </a:t>
            </a:r>
            <a:endParaRPr lang="pl-PL" sz="2400" dirty="0" smtClean="0"/>
          </a:p>
          <a:p>
            <a:r>
              <a:rPr lang="pl-PL" sz="2400" dirty="0" smtClean="0"/>
              <a:t>oddziaływaniach </a:t>
            </a:r>
            <a:r>
              <a:rPr lang="pl-PL" sz="2400" dirty="0"/>
              <a:t>kierują się własnymi potrzebami </a:t>
            </a:r>
            <a:endParaRPr lang="pl-PL" sz="2400" dirty="0" smtClean="0"/>
          </a:p>
          <a:p>
            <a:r>
              <a:rPr lang="pl-PL" sz="2400" dirty="0" smtClean="0"/>
              <a:t>i </a:t>
            </a:r>
            <a:r>
              <a:rPr lang="pl-PL" sz="2400" dirty="0"/>
              <a:t>aspiracjami nie licząc się z potrzebami </a:t>
            </a:r>
            <a:r>
              <a:rPr lang="pl-PL" sz="2400" dirty="0" smtClean="0"/>
              <a:t>czy</a:t>
            </a:r>
          </a:p>
          <a:p>
            <a:r>
              <a:rPr lang="pl-PL" sz="2400" dirty="0" smtClean="0"/>
              <a:t>możliwościami </a:t>
            </a:r>
            <a:r>
              <a:rPr lang="pl-PL" sz="2400" dirty="0"/>
              <a:t>dziecka. </a:t>
            </a:r>
            <a:endParaRPr lang="pl-PL" sz="2400" dirty="0" smtClean="0"/>
          </a:p>
          <a:p>
            <a:r>
              <a:rPr lang="pl-PL" sz="2400" dirty="0" smtClean="0"/>
              <a:t>Stawiają </a:t>
            </a:r>
            <a:r>
              <a:rPr lang="pl-PL" sz="2400" dirty="0"/>
              <a:t>mu wysokie wymagania i surowo </a:t>
            </a:r>
            <a:endParaRPr lang="pl-PL" sz="2400" dirty="0" smtClean="0"/>
          </a:p>
          <a:p>
            <a:r>
              <a:rPr lang="pl-PL" sz="2400" dirty="0" smtClean="0"/>
              <a:t>Je egzekwują,  </a:t>
            </a:r>
            <a:r>
              <a:rPr lang="pl-PL" sz="2400" dirty="0"/>
              <a:t>głównie w oparciu o kary </a:t>
            </a:r>
            <a:endParaRPr lang="pl-PL" sz="2400" dirty="0" smtClean="0"/>
          </a:p>
          <a:p>
            <a:r>
              <a:rPr lang="pl-PL" sz="2400" dirty="0" smtClean="0"/>
              <a:t>i </a:t>
            </a:r>
            <a:r>
              <a:rPr lang="pl-PL" sz="2400" dirty="0"/>
              <a:t>zastraszenia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7448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EB3CA5F5-5AE9-BB46-C136-6C896C0742A9}"/>
              </a:ext>
            </a:extLst>
          </p:cNvPr>
          <p:cNvSpPr txBox="1"/>
          <p:nvPr/>
        </p:nvSpPr>
        <p:spPr>
          <a:xfrm>
            <a:off x="407773" y="1496729"/>
            <a:ext cx="642551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W rodzinach, w których jest stosowany ten system </a:t>
            </a:r>
            <a:endParaRPr lang="pl-PL" sz="2400" dirty="0" smtClean="0"/>
          </a:p>
          <a:p>
            <a:r>
              <a:rPr lang="pl-PL" sz="2400" dirty="0" smtClean="0"/>
              <a:t>wychowawczy </a:t>
            </a:r>
            <a:r>
              <a:rPr lang="pl-PL" sz="2400" dirty="0"/>
              <a:t>dzieci stają się wprawdzie uległe, </a:t>
            </a:r>
            <a:endParaRPr lang="pl-PL" sz="2400" dirty="0" smtClean="0"/>
          </a:p>
          <a:p>
            <a:r>
              <a:rPr lang="pl-PL" sz="2400" dirty="0" smtClean="0"/>
              <a:t>lecz </a:t>
            </a:r>
            <a:r>
              <a:rPr lang="pl-PL" sz="2400" dirty="0"/>
              <a:t>z jednej strony rodzi się w nich niechęć </a:t>
            </a:r>
            <a:endParaRPr lang="pl-PL" sz="2400" dirty="0" smtClean="0"/>
          </a:p>
          <a:p>
            <a:r>
              <a:rPr lang="pl-PL" sz="2400" dirty="0" smtClean="0"/>
              <a:t>do </a:t>
            </a:r>
            <a:r>
              <a:rPr lang="pl-PL" sz="2400" dirty="0"/>
              <a:t>rodziców, apatia, osłabienie więzi rodzinnej </a:t>
            </a:r>
            <a:endParaRPr lang="pl-PL" sz="2400" dirty="0" smtClean="0"/>
          </a:p>
          <a:p>
            <a:r>
              <a:rPr lang="pl-PL" sz="2400" dirty="0" smtClean="0"/>
              <a:t>i </a:t>
            </a:r>
            <a:r>
              <a:rPr lang="pl-PL" sz="2400" dirty="0"/>
              <a:t>ograniczenie kontaktu z rodzicami, a z drugiej </a:t>
            </a:r>
            <a:endParaRPr lang="pl-PL" sz="2400" dirty="0" smtClean="0"/>
          </a:p>
          <a:p>
            <a:r>
              <a:rPr lang="pl-PL" sz="2400" dirty="0" smtClean="0"/>
              <a:t>strony </a:t>
            </a:r>
            <a:r>
              <a:rPr lang="pl-PL" sz="2400" dirty="0"/>
              <a:t>zaznacza się wyraźny wzrost tendencji </a:t>
            </a:r>
            <a:endParaRPr lang="pl-PL" sz="2400" dirty="0" smtClean="0"/>
          </a:p>
          <a:p>
            <a:r>
              <a:rPr lang="pl-PL" sz="2400" dirty="0" smtClean="0"/>
              <a:t>do </a:t>
            </a:r>
            <a:r>
              <a:rPr lang="pl-PL" sz="2400" dirty="0"/>
              <a:t>zachowań agresywnych, złośliwych żartów, </a:t>
            </a:r>
            <a:endParaRPr lang="pl-PL" sz="2400" dirty="0" smtClean="0"/>
          </a:p>
          <a:p>
            <a:r>
              <a:rPr lang="pl-PL" sz="2400" dirty="0" smtClean="0"/>
              <a:t>wyrządzania </a:t>
            </a:r>
            <a:r>
              <a:rPr lang="pl-PL" sz="2400" dirty="0"/>
              <a:t>drobnych szkód, wrogość wobec </a:t>
            </a:r>
            <a:endParaRPr lang="pl-PL" sz="2400" dirty="0" smtClean="0"/>
          </a:p>
          <a:p>
            <a:r>
              <a:rPr lang="pl-PL" sz="2400" dirty="0" smtClean="0"/>
              <a:t>rodziców</a:t>
            </a:r>
            <a:r>
              <a:rPr lang="pl-PL" sz="2400" dirty="0"/>
              <a:t>, rodzeństwa, czy rówieśników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95836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5C6671AF-6A37-5815-23BB-DEE3820D4F85}"/>
              </a:ext>
            </a:extLst>
          </p:cNvPr>
          <p:cNvSpPr txBox="1"/>
          <p:nvPr/>
        </p:nvSpPr>
        <p:spPr>
          <a:xfrm rot="10800000" flipV="1">
            <a:off x="87550" y="3668791"/>
            <a:ext cx="62817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Szczególnie niebezpiecznym środkiem stosowanym w wychowaniu jest kara fizyczna.</a:t>
            </a:r>
          </a:p>
        </p:txBody>
      </p:sp>
    </p:spTree>
    <p:extLst>
      <p:ext uri="{BB962C8B-B14F-4D97-AF65-F5344CB8AC3E}">
        <p14:creationId xmlns:p14="http://schemas.microsoft.com/office/powerpoint/2010/main" xmlns="" val="1217829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4" name="Tytuł 3">
            <a:extLst>
              <a:ext uri="{FF2B5EF4-FFF2-40B4-BE49-F238E27FC236}">
                <a16:creationId xmlns:a16="http://schemas.microsoft.com/office/drawing/2014/main" xmlns="" id="{EBC5B641-4A77-6234-E8E2-7637CF029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4996" y="4008030"/>
            <a:ext cx="6127531" cy="564206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Pamiętajmy</a:t>
            </a:r>
            <a:r>
              <a:rPr lang="pl-PL" sz="2800" b="1" dirty="0"/>
              <a:t>, że przemoc rodzi przemoc. </a:t>
            </a:r>
            <a:r>
              <a:rPr lang="pl-PL" sz="2800" dirty="0"/>
              <a:t>Agresywne zachowania, jako forma obronna lub adaptacyjna wynikają w dużej mierze z wzorców wyniesionych z domu rodzinnego. Zgodnie z teorią uczenia się, doświadczenia człowieka nabywane od najwcześniejszych lat życia mają ogromny wpływ na jego późniejsze zachowanie.</a:t>
            </a:r>
          </a:p>
        </p:txBody>
      </p:sp>
    </p:spTree>
    <p:extLst>
      <p:ext uri="{BB962C8B-B14F-4D97-AF65-F5344CB8AC3E}">
        <p14:creationId xmlns:p14="http://schemas.microsoft.com/office/powerpoint/2010/main" xmlns="" val="2304943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5E162393-AAB5-A32E-4216-B9ED13B709DF}"/>
              </a:ext>
            </a:extLst>
          </p:cNvPr>
          <p:cNvSpPr txBox="1"/>
          <p:nvPr/>
        </p:nvSpPr>
        <p:spPr>
          <a:xfrm>
            <a:off x="87549" y="1313793"/>
            <a:ext cx="673366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W rodzinach, w których używa się agresji i  przemocy fizycznej, dzieci będą przejawiały podobne reakcje, gdyż weszło to w schematy ich zachowań. </a:t>
            </a:r>
            <a:endParaRPr lang="pl-PL" sz="2400" dirty="0" smtClean="0"/>
          </a:p>
          <a:p>
            <a:r>
              <a:rPr lang="pl-PL" sz="2400" dirty="0" smtClean="0"/>
              <a:t>Rodzice </a:t>
            </a:r>
            <a:r>
              <a:rPr lang="pl-PL" sz="2400" dirty="0"/>
              <a:t>przekazują często podwójny kod informacyjny. Z jednej strony mówią dziecku </a:t>
            </a:r>
            <a:endParaRPr lang="pl-PL" sz="2400" dirty="0" smtClean="0"/>
          </a:p>
          <a:p>
            <a:r>
              <a:rPr lang="pl-PL" sz="2400" dirty="0" smtClean="0"/>
              <a:t>,,</a:t>
            </a:r>
            <a:r>
              <a:rPr lang="pl-PL" sz="2400" dirty="0"/>
              <a:t>masz być posłuszny, grzeczny, słuchać dorosłych”, </a:t>
            </a:r>
            <a:endParaRPr lang="pl-PL" sz="2400" dirty="0" smtClean="0"/>
          </a:p>
          <a:p>
            <a:r>
              <a:rPr lang="pl-PL" sz="2400" dirty="0" smtClean="0"/>
              <a:t>a </a:t>
            </a:r>
            <a:r>
              <a:rPr lang="pl-PL" sz="2400" dirty="0"/>
              <a:t>z drugiej strony sami przejawiają zachowania agresywne (np. dzieci widząc, jak ojciec krzyczy </a:t>
            </a:r>
            <a:endParaRPr lang="pl-PL" sz="2400" dirty="0" smtClean="0"/>
          </a:p>
          <a:p>
            <a:r>
              <a:rPr lang="pl-PL" sz="2400" dirty="0" smtClean="0"/>
              <a:t>na </a:t>
            </a:r>
            <a:r>
              <a:rPr lang="pl-PL" sz="2400" dirty="0"/>
              <a:t>matkę lub ją bije w ten sposób stawia na swoim, same zaczynają zachowywać się podobnie)</a:t>
            </a:r>
          </a:p>
        </p:txBody>
      </p:sp>
    </p:spTree>
    <p:extLst>
      <p:ext uri="{BB962C8B-B14F-4D97-AF65-F5344CB8AC3E}">
        <p14:creationId xmlns:p14="http://schemas.microsoft.com/office/powerpoint/2010/main" xmlns="" val="1344116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60000"/>
              <a:lumOff val="40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659DF4D-2F67-E7B4-8100-B077D66F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95" r="1739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D0AB99-21DF-643C-8B18-D4981FCDBB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49" y="6134430"/>
            <a:ext cx="5693049" cy="56420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BB4036C7-F78D-8C5A-A591-ADF06C4DD458}"/>
              </a:ext>
            </a:extLst>
          </p:cNvPr>
          <p:cNvSpPr txBox="1"/>
          <p:nvPr/>
        </p:nvSpPr>
        <p:spPr>
          <a:xfrm>
            <a:off x="450383" y="1784911"/>
            <a:ext cx="596278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Ujemny wpływ na rozwój dziecka mają także błędy wychowawcze rodziców nadmiernie ochraniających swoje dzieci, stosujących tylko metody nagród, spełniających wszystkie zachcianki dziecka i nie egzekwujących żadnych wymagań wobec niego. </a:t>
            </a:r>
          </a:p>
        </p:txBody>
      </p:sp>
    </p:spTree>
    <p:extLst>
      <p:ext uri="{BB962C8B-B14F-4D97-AF65-F5344CB8AC3E}">
        <p14:creationId xmlns:p14="http://schemas.microsoft.com/office/powerpoint/2010/main" xmlns="" val="3890053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153</TotalTime>
  <Words>2002</Words>
  <Application>Microsoft Office PowerPoint</Application>
  <PresentationFormat>Niestandardowy</PresentationFormat>
  <Paragraphs>237</Paragraphs>
  <Slides>34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5" baseType="lpstr">
      <vt:lpstr>Motyw pakietu Office</vt:lpstr>
      <vt:lpstr>Przyczyny zachowań agresywnych wśród dzieci  i młodzieży </vt:lpstr>
      <vt:lpstr>Czym zatem jest agresja?  </vt:lpstr>
      <vt:lpstr> </vt:lpstr>
      <vt:lpstr>Slajd 4</vt:lpstr>
      <vt:lpstr>Slajd 5</vt:lpstr>
      <vt:lpstr>Slajd 6</vt:lpstr>
      <vt:lpstr>  Pamiętajmy, że przemoc rodzi przemoc. Agresywne zachowania, jako forma obronna lub adaptacyjna wynikają w dużej mierze z wzorców wyniesionych z domu rodzinnego. Zgodnie z teorią uczenia się, doświadczenia człowieka nabywane od najwcześniejszych lat życia mają ogromny wpływ na jego późniejsze zachowanie.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Przyczyny zachowań agresywnych wśród dzieci i młodzieży</dc:title>
  <dc:creator>Fundacja Maturita</dc:creator>
  <cp:lastModifiedBy>Boguś</cp:lastModifiedBy>
  <cp:revision>11</cp:revision>
  <dcterms:created xsi:type="dcterms:W3CDTF">2023-06-27T11:34:56Z</dcterms:created>
  <dcterms:modified xsi:type="dcterms:W3CDTF">2023-08-04T09:20:16Z</dcterms:modified>
</cp:coreProperties>
</file>