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E1CF2-D093-4F3B-9BE7-92E4D9DC3705}" type="datetimeFigureOut">
              <a:rPr lang="pl-PL" smtClean="0"/>
              <a:pPr/>
              <a:t>2023-06-18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6F5B1-28E6-4AA8-88D7-ABF8CA2652D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E1CF2-D093-4F3B-9BE7-92E4D9DC3705}" type="datetimeFigureOut">
              <a:rPr lang="pl-PL" smtClean="0"/>
              <a:pPr/>
              <a:t>2023-06-18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6F5B1-28E6-4AA8-88D7-ABF8CA2652D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E1CF2-D093-4F3B-9BE7-92E4D9DC3705}" type="datetimeFigureOut">
              <a:rPr lang="pl-PL" smtClean="0"/>
              <a:pPr/>
              <a:t>2023-06-18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6F5B1-28E6-4AA8-88D7-ABF8CA2652D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E1CF2-D093-4F3B-9BE7-92E4D9DC3705}" type="datetimeFigureOut">
              <a:rPr lang="pl-PL" smtClean="0"/>
              <a:pPr/>
              <a:t>2023-06-18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6F5B1-28E6-4AA8-88D7-ABF8CA2652D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E1CF2-D093-4F3B-9BE7-92E4D9DC3705}" type="datetimeFigureOut">
              <a:rPr lang="pl-PL" smtClean="0"/>
              <a:pPr/>
              <a:t>2023-06-18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6F5B1-28E6-4AA8-88D7-ABF8CA2652D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E1CF2-D093-4F3B-9BE7-92E4D9DC3705}" type="datetimeFigureOut">
              <a:rPr lang="pl-PL" smtClean="0"/>
              <a:pPr/>
              <a:t>2023-06-18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6F5B1-28E6-4AA8-88D7-ABF8CA2652D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E1CF2-D093-4F3B-9BE7-92E4D9DC3705}" type="datetimeFigureOut">
              <a:rPr lang="pl-PL" smtClean="0"/>
              <a:pPr/>
              <a:t>2023-06-18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6F5B1-28E6-4AA8-88D7-ABF8CA2652D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E1CF2-D093-4F3B-9BE7-92E4D9DC3705}" type="datetimeFigureOut">
              <a:rPr lang="pl-PL" smtClean="0"/>
              <a:pPr/>
              <a:t>2023-06-18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6F5B1-28E6-4AA8-88D7-ABF8CA2652D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E1CF2-D093-4F3B-9BE7-92E4D9DC3705}" type="datetimeFigureOut">
              <a:rPr lang="pl-PL" smtClean="0"/>
              <a:pPr/>
              <a:t>2023-06-18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6F5B1-28E6-4AA8-88D7-ABF8CA2652D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E1CF2-D093-4F3B-9BE7-92E4D9DC3705}" type="datetimeFigureOut">
              <a:rPr lang="pl-PL" smtClean="0"/>
              <a:pPr/>
              <a:t>2023-06-18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6F5B1-28E6-4AA8-88D7-ABF8CA2652D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E1CF2-D093-4F3B-9BE7-92E4D9DC3705}" type="datetimeFigureOut">
              <a:rPr lang="pl-PL" smtClean="0"/>
              <a:pPr/>
              <a:t>2023-06-18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6F5B1-28E6-4AA8-88D7-ABF8CA2652D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E1CF2-D093-4F3B-9BE7-92E4D9DC3705}" type="datetimeFigureOut">
              <a:rPr lang="pl-PL" smtClean="0"/>
              <a:pPr/>
              <a:t>2023-06-18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6F5B1-28E6-4AA8-88D7-ABF8CA2652D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belka zwierz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81913"/>
            <a:ext cx="9144000" cy="876087"/>
          </a:xfrm>
          <a:prstGeom prst="rect">
            <a:avLst/>
          </a:prstGeom>
        </p:spPr>
      </p:pic>
      <p:pic>
        <p:nvPicPr>
          <p:cNvPr id="5" name="Obraz 4" descr="cat-5554526_19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32"/>
            <a:ext cx="9144000" cy="5148262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0" y="21429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dirty="0"/>
              <a:t>Kastracja – zabieg chirurgiczny czy złożony proces?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belka zwierz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81913"/>
            <a:ext cx="9144000" cy="876087"/>
          </a:xfrm>
          <a:prstGeom prst="rect">
            <a:avLst/>
          </a:prstGeom>
        </p:spPr>
      </p:pic>
      <p:pic>
        <p:nvPicPr>
          <p:cNvPr id="8" name="Obraz 7" descr="cat-5554526_19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214290"/>
            <a:ext cx="3814264" cy="2147510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4214810" y="500042"/>
            <a:ext cx="42148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/>
              <a:t>Kastracja </a:t>
            </a:r>
            <a:r>
              <a:rPr lang="pl-PL" dirty="0"/>
              <a:t>pochodzi od łac. </a:t>
            </a:r>
            <a:r>
              <a:rPr lang="pl-PL" dirty="0" err="1"/>
              <a:t>castratio</a:t>
            </a:r>
            <a:r>
              <a:rPr lang="pl-PL" dirty="0"/>
              <a:t> </a:t>
            </a:r>
            <a:endParaRPr lang="pl-PL" dirty="0" smtClean="0"/>
          </a:p>
          <a:p>
            <a:r>
              <a:rPr lang="pl-PL" dirty="0" smtClean="0"/>
              <a:t>i </a:t>
            </a:r>
            <a:r>
              <a:rPr lang="pl-PL" dirty="0"/>
              <a:t>jest trwałym pozbawieniem płodności zwierzęcia poprzez usunięcie gonad (jajników/jąder)</a:t>
            </a:r>
          </a:p>
        </p:txBody>
      </p:sp>
      <p:sp>
        <p:nvSpPr>
          <p:cNvPr id="10" name="Prostokąt 9"/>
          <p:cNvSpPr/>
          <p:nvPr/>
        </p:nvSpPr>
        <p:spPr>
          <a:xfrm>
            <a:off x="214282" y="2714620"/>
            <a:ext cx="87154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 Zabieg należy wykonywać u zwierząt po osiągnięciu dojrzałości fizycznej, </a:t>
            </a:r>
            <a:endParaRPr lang="pl-PL" dirty="0" smtClean="0"/>
          </a:p>
          <a:p>
            <a:r>
              <a:rPr lang="pl-PL" dirty="0" smtClean="0"/>
              <a:t>zbyt </a:t>
            </a:r>
            <a:r>
              <a:rPr lang="pl-PL" dirty="0"/>
              <a:t>wczesna kastracja lub kastracja w nieodpowiednim momencie może doprowadzić </a:t>
            </a:r>
            <a:endParaRPr lang="pl-PL" dirty="0" smtClean="0"/>
          </a:p>
          <a:p>
            <a:r>
              <a:rPr lang="pl-PL" dirty="0" smtClean="0"/>
              <a:t>do </a:t>
            </a:r>
            <a:r>
              <a:rPr lang="pl-PL" dirty="0"/>
              <a:t>nieodwracalnych powikłań. </a:t>
            </a:r>
            <a:endParaRPr lang="pl-PL" dirty="0" smtClean="0"/>
          </a:p>
          <a:p>
            <a:endParaRPr lang="pl-PL" dirty="0"/>
          </a:p>
          <a:p>
            <a:r>
              <a:rPr lang="pl-PL" dirty="0" smtClean="0"/>
              <a:t>Termin </a:t>
            </a:r>
            <a:r>
              <a:rPr lang="pl-PL" dirty="0"/>
              <a:t>zabiegu zawsze powinien być dopasowany </a:t>
            </a:r>
            <a:endParaRPr lang="pl-PL" dirty="0" smtClean="0"/>
          </a:p>
          <a:p>
            <a:r>
              <a:rPr lang="pl-PL" dirty="0" smtClean="0"/>
              <a:t>przez </a:t>
            </a:r>
            <a:r>
              <a:rPr lang="pl-PL" dirty="0"/>
              <a:t>lekarza weterynarii indywidualnie dla każdego zwierzęcia. </a:t>
            </a:r>
            <a:endParaRPr lang="pl-PL" dirty="0" smtClean="0"/>
          </a:p>
          <a:p>
            <a:endParaRPr lang="pl-PL" dirty="0"/>
          </a:p>
          <a:p>
            <a:r>
              <a:rPr lang="pl-PL" dirty="0" smtClean="0"/>
              <a:t>Kastracja </a:t>
            </a:r>
            <a:r>
              <a:rPr lang="pl-PL" dirty="0"/>
              <a:t>jest rutynowo wykonywanym zabiegiem chirurgicznym u zwierząt towarzyszących, mający na celu przede wszystkim zapobieganie bezdomności zwierząt.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belka zwierz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81913"/>
            <a:ext cx="9144000" cy="876087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2714612" y="357166"/>
            <a:ext cx="600079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/>
              <a:t>Wśród medycznych wskazań do zabiegu są: powtarzające się ciąże urojone (suka zachowuje się tak jakby była w ciąży), </a:t>
            </a:r>
            <a:r>
              <a:rPr lang="pl-PL" sz="1400" dirty="0" err="1"/>
              <a:t>ropomacicze</a:t>
            </a:r>
            <a:r>
              <a:rPr lang="pl-PL" sz="1400" dirty="0"/>
              <a:t> (ropne zapalenie narządu rodnego suki stanowiące bezpośrednie zagrożenie dla zdrowia i życia), zmiany nowotworowe w obrębie układu rozrodczego suki, choroby układu rozrodczego samców (przerost prostaty, nowotwory jąder). </a:t>
            </a:r>
            <a:endParaRPr lang="pl-PL" sz="1400" dirty="0" smtClean="0"/>
          </a:p>
          <a:p>
            <a:r>
              <a:rPr lang="pl-PL" sz="1400" dirty="0" smtClean="0"/>
              <a:t>Nie </a:t>
            </a:r>
            <a:r>
              <a:rPr lang="pl-PL" sz="1400" dirty="0"/>
              <a:t>można pominąć aspektu behawioralnego i przeprowadzenia zabiegu kastracji w celu niwelowania zachowań niepożądanych. Do najczęstszych zaliczamy: znakowanie terenu moczem, obronę terytorium, włóczęgostwo, nadmierną wokalizacje (szczególnie u kotów), agresję czy nadmierny popęd płciowy. Na modyfikację zachowania ma wypływ zmniejszenie poziomu hormonów płciowych tj. progesteronu i estrogenów u samic oraz testosteronu </a:t>
            </a:r>
            <a:endParaRPr lang="pl-PL" sz="1400" dirty="0" smtClean="0"/>
          </a:p>
          <a:p>
            <a:r>
              <a:rPr lang="pl-PL" sz="1400" dirty="0" smtClean="0"/>
              <a:t>u </a:t>
            </a:r>
            <a:r>
              <a:rPr lang="pl-PL" sz="1400" dirty="0"/>
              <a:t>samców, co skutkuje częściową lub całkowitą redukcją seksualnych wzorców zachowań u kastrowanych zwierząt. </a:t>
            </a:r>
            <a:endParaRPr lang="pl-PL" sz="1400" dirty="0" smtClean="0"/>
          </a:p>
          <a:p>
            <a:r>
              <a:rPr lang="pl-PL" sz="1400" smtClean="0"/>
              <a:t>Z </a:t>
            </a:r>
            <a:r>
              <a:rPr lang="pl-PL" sz="1400" dirty="0"/>
              <a:t>medycznego, a zarazem behawioralnego punktu widzenia właściciel</a:t>
            </a:r>
            <a:r>
              <a:rPr lang="pl-PL" sz="1400"/>
              <a:t>, </a:t>
            </a:r>
            <a:endParaRPr lang="pl-PL" sz="1400" smtClean="0"/>
          </a:p>
          <a:p>
            <a:r>
              <a:rPr lang="pl-PL" sz="1400" smtClean="0"/>
              <a:t>który </a:t>
            </a:r>
            <a:r>
              <a:rPr lang="pl-PL" sz="1400" dirty="0"/>
              <a:t>nie ma w planach kariery hodowlanej </a:t>
            </a:r>
            <a:endParaRPr lang="pl-PL" sz="1400" dirty="0" smtClean="0"/>
          </a:p>
          <a:p>
            <a:r>
              <a:rPr lang="pl-PL" sz="1400" dirty="0" smtClean="0"/>
              <a:t>u </a:t>
            </a:r>
            <a:r>
              <a:rPr lang="pl-PL" sz="1400" dirty="0"/>
              <a:t>zwierzęcia, powinien zdecydować się na zabieg kastracji, aby skutecznie zapobiegać problemom zdrowotnym oraz behawioralnym. </a:t>
            </a:r>
            <a:r>
              <a:rPr lang="pl-PL" sz="1400" dirty="0" smtClean="0"/>
              <a:t>Właściciel, który </a:t>
            </a:r>
            <a:r>
              <a:rPr lang="pl-PL" sz="1400" dirty="0"/>
              <a:t>zdecydował się na kastrację zwierzęcia, powinien pamiętać o odpowiednim żywieniu zwierzęcia po zabiegu. </a:t>
            </a:r>
            <a:endParaRPr lang="pl-PL" sz="1400" dirty="0" smtClean="0"/>
          </a:p>
          <a:p>
            <a:r>
              <a:rPr lang="pl-PL" sz="1400" dirty="0" smtClean="0"/>
              <a:t>Najodpowiedniejszą </a:t>
            </a:r>
            <a:r>
              <a:rPr lang="pl-PL" sz="1400" dirty="0"/>
              <a:t>dietą, będzie dieta o obniżonej zawartości tłuszczu, aby zapobiegać otyłości. W przypadku jakichkolwiek wątpliwości odnośnie zabiegu należy poradzić się lekarza weterynarii.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14290"/>
            <a:ext cx="2083382" cy="478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235</Words>
  <Application>Microsoft Office PowerPoint</Application>
  <PresentationFormat>Pokaz na ekranie (4:3)</PresentationFormat>
  <Paragraphs>18</Paragraphs>
  <Slides>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</vt:i4>
      </vt:variant>
    </vt:vector>
  </HeadingPairs>
  <TitlesOfParts>
    <vt:vector size="4" baseType="lpstr">
      <vt:lpstr>Motyw pakietu Office</vt:lpstr>
      <vt:lpstr>Slajd 1</vt:lpstr>
      <vt:lpstr>Slajd 2</vt:lpstr>
      <vt:lpstr>Slajd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Boguś</dc:creator>
  <cp:lastModifiedBy>Boguś</cp:lastModifiedBy>
  <cp:revision>2</cp:revision>
  <dcterms:created xsi:type="dcterms:W3CDTF">2023-06-18T14:42:47Z</dcterms:created>
  <dcterms:modified xsi:type="dcterms:W3CDTF">2023-06-18T14:55:49Z</dcterms:modified>
</cp:coreProperties>
</file>