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9" d="100"/>
          <a:sy n="99" d="100"/>
        </p:scale>
        <p:origin x="-240" y="-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DB7C808F-7794-4714-A289-E47C50FCBF8D}" type="datetimeFigureOut">
              <a:rPr lang="pl-PL" smtClean="0"/>
              <a:t>2023-06-18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15D7CE6-3237-4BCD-8822-1D4F24C15473}"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B7C808F-7794-4714-A289-E47C50FCBF8D}" type="datetimeFigureOut">
              <a:rPr lang="pl-PL" smtClean="0"/>
              <a:t>2023-06-18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15D7CE6-3237-4BCD-8822-1D4F24C15473}"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B7C808F-7794-4714-A289-E47C50FCBF8D}" type="datetimeFigureOut">
              <a:rPr lang="pl-PL" smtClean="0"/>
              <a:t>2023-06-18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15D7CE6-3237-4BCD-8822-1D4F24C15473}"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B7C808F-7794-4714-A289-E47C50FCBF8D}" type="datetimeFigureOut">
              <a:rPr lang="pl-PL" smtClean="0"/>
              <a:t>2023-06-18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15D7CE6-3237-4BCD-8822-1D4F24C15473}"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DB7C808F-7794-4714-A289-E47C50FCBF8D}" type="datetimeFigureOut">
              <a:rPr lang="pl-PL" smtClean="0"/>
              <a:t>2023-06-18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15D7CE6-3237-4BCD-8822-1D4F24C15473}"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DB7C808F-7794-4714-A289-E47C50FCBF8D}" type="datetimeFigureOut">
              <a:rPr lang="pl-PL" smtClean="0"/>
              <a:t>2023-06-18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15D7CE6-3237-4BCD-8822-1D4F24C15473}"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DB7C808F-7794-4714-A289-E47C50FCBF8D}" type="datetimeFigureOut">
              <a:rPr lang="pl-PL" smtClean="0"/>
              <a:t>2023-06-18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D15D7CE6-3237-4BCD-8822-1D4F24C15473}"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DB7C808F-7794-4714-A289-E47C50FCBF8D}" type="datetimeFigureOut">
              <a:rPr lang="pl-PL" smtClean="0"/>
              <a:t>2023-06-18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D15D7CE6-3237-4BCD-8822-1D4F24C15473}"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DB7C808F-7794-4714-A289-E47C50FCBF8D}" type="datetimeFigureOut">
              <a:rPr lang="pl-PL" smtClean="0"/>
              <a:t>2023-06-18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D15D7CE6-3237-4BCD-8822-1D4F24C15473}"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DB7C808F-7794-4714-A289-E47C50FCBF8D}" type="datetimeFigureOut">
              <a:rPr lang="pl-PL" smtClean="0"/>
              <a:t>2023-06-18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15D7CE6-3237-4BCD-8822-1D4F24C15473}"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DB7C808F-7794-4714-A289-E47C50FCBF8D}" type="datetimeFigureOut">
              <a:rPr lang="pl-PL" smtClean="0"/>
              <a:t>2023-06-18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15D7CE6-3237-4BCD-8822-1D4F24C15473}"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7C808F-7794-4714-A289-E47C50FCBF8D}" type="datetimeFigureOut">
              <a:rPr lang="pl-PL" smtClean="0"/>
              <a:t>2023-06-18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5D7CE6-3237-4BCD-8822-1D4F24C15473}"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584775"/>
          </a:xfrm>
          <a:prstGeom prst="rect">
            <a:avLst/>
          </a:prstGeom>
        </p:spPr>
        <p:txBody>
          <a:bodyPr wrap="square">
            <a:spAutoFit/>
          </a:bodyPr>
          <a:lstStyle/>
          <a:p>
            <a:pPr algn="ctr"/>
            <a:r>
              <a:rPr lang="pl-PL" sz="3200" dirty="0" smtClean="0"/>
              <a:t>Zachowania niepożądane czy naturalne instynkty?</a:t>
            </a:r>
            <a:endParaRPr lang="pl-PL" sz="3200" dirty="0"/>
          </a:p>
        </p:txBody>
      </p:sp>
      <p:pic>
        <p:nvPicPr>
          <p:cNvPr id="5" name="Obraz 4" descr="belka zwierz.png"/>
          <p:cNvPicPr>
            <a:picLocks noChangeAspect="1"/>
          </p:cNvPicPr>
          <p:nvPr/>
        </p:nvPicPr>
        <p:blipFill>
          <a:blip r:embed="rId2" cstate="print"/>
          <a:stretch>
            <a:fillRect/>
          </a:stretch>
        </p:blipFill>
        <p:spPr>
          <a:xfrm>
            <a:off x="0" y="6286520"/>
            <a:ext cx="9144000" cy="714380"/>
          </a:xfrm>
          <a:prstGeom prst="rect">
            <a:avLst/>
          </a:prstGeom>
        </p:spPr>
      </p:pic>
      <p:pic>
        <p:nvPicPr>
          <p:cNvPr id="1026" name="Picture 2" descr="http://fundacjamaturita.org/wp-content/uploads/2022/08/cat-3922469_1920-1024x678.jpg"/>
          <p:cNvPicPr>
            <a:picLocks noChangeAspect="1" noChangeArrowheads="1"/>
          </p:cNvPicPr>
          <p:nvPr/>
        </p:nvPicPr>
        <p:blipFill>
          <a:blip r:embed="rId3"/>
          <a:srcRect/>
          <a:stretch>
            <a:fillRect/>
          </a:stretch>
        </p:blipFill>
        <p:spPr bwMode="auto">
          <a:xfrm>
            <a:off x="0" y="571480"/>
            <a:ext cx="9144000" cy="564360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descr="belka zwierz.png"/>
          <p:cNvPicPr>
            <a:picLocks noChangeAspect="1"/>
          </p:cNvPicPr>
          <p:nvPr/>
        </p:nvPicPr>
        <p:blipFill>
          <a:blip r:embed="rId2" cstate="print"/>
          <a:stretch>
            <a:fillRect/>
          </a:stretch>
        </p:blipFill>
        <p:spPr>
          <a:xfrm>
            <a:off x="0" y="6000768"/>
            <a:ext cx="9144000" cy="857232"/>
          </a:xfrm>
          <a:prstGeom prst="rect">
            <a:avLst/>
          </a:prstGeom>
        </p:spPr>
      </p:pic>
      <p:pic>
        <p:nvPicPr>
          <p:cNvPr id="1026" name="Picture 2" descr="http://fundacjamaturita.org/wp-content/uploads/2022/08/cat-3922469_1920-1024x678.jpg"/>
          <p:cNvPicPr>
            <a:picLocks noChangeAspect="1" noChangeArrowheads="1"/>
          </p:cNvPicPr>
          <p:nvPr/>
        </p:nvPicPr>
        <p:blipFill>
          <a:blip r:embed="rId3" cstate="print"/>
          <a:srcRect/>
          <a:stretch>
            <a:fillRect/>
          </a:stretch>
        </p:blipFill>
        <p:spPr bwMode="auto">
          <a:xfrm>
            <a:off x="214282" y="142851"/>
            <a:ext cx="2500330" cy="1507465"/>
          </a:xfrm>
          <a:prstGeom prst="rect">
            <a:avLst/>
          </a:prstGeom>
          <a:noFill/>
        </p:spPr>
      </p:pic>
      <p:sp>
        <p:nvSpPr>
          <p:cNvPr id="6" name="Prostokąt 5"/>
          <p:cNvSpPr/>
          <p:nvPr/>
        </p:nvSpPr>
        <p:spPr>
          <a:xfrm>
            <a:off x="2714612" y="214290"/>
            <a:ext cx="6286544" cy="1600438"/>
          </a:xfrm>
          <a:prstGeom prst="rect">
            <a:avLst/>
          </a:prstGeom>
        </p:spPr>
        <p:txBody>
          <a:bodyPr wrap="square">
            <a:spAutoFit/>
          </a:bodyPr>
          <a:lstStyle/>
          <a:p>
            <a:r>
              <a:rPr lang="pl-PL" sz="1400" dirty="0"/>
              <a:t>Najpopularniejszymi zwierzętami towarzyszącymi człowiekowi są pies oraz kot. Może na pierwszy rzut oka są do siebie podobne, to jednak zwierzęta te mają zupełnie inną naturę. Każdy właściciel zwierzęcia powinien posiadać podstawową wiedzę o typowych zachowaniach dla gatunku, który posiada. </a:t>
            </a:r>
            <a:r>
              <a:rPr lang="pl-PL" sz="1400" dirty="0" smtClean="0"/>
              <a:t>Wielu opiekunów zwierząt błędnie interpretuje typowe dla danego gatunku zachowania jako niepożądane i próbuje je niwelować bez skutku. </a:t>
            </a:r>
          </a:p>
          <a:p>
            <a:endParaRPr lang="pl-PL" sz="1400" dirty="0"/>
          </a:p>
        </p:txBody>
      </p:sp>
      <p:sp>
        <p:nvSpPr>
          <p:cNvPr id="7" name="Prostokąt 6"/>
          <p:cNvSpPr/>
          <p:nvPr/>
        </p:nvSpPr>
        <p:spPr>
          <a:xfrm>
            <a:off x="142844" y="1785926"/>
            <a:ext cx="8858312" cy="3970318"/>
          </a:xfrm>
          <a:prstGeom prst="rect">
            <a:avLst/>
          </a:prstGeom>
        </p:spPr>
        <p:txBody>
          <a:bodyPr wrap="square">
            <a:spAutoFit/>
          </a:bodyPr>
          <a:lstStyle/>
          <a:p>
            <a:r>
              <a:rPr lang="pl-PL" sz="1400" dirty="0" smtClean="0"/>
              <a:t>Niekastrowane </a:t>
            </a:r>
            <a:r>
              <a:rPr lang="pl-PL" sz="1400" dirty="0"/>
              <a:t>zwierzęta mają silniejszy instynkt terytorialny, co wiąże się ze znakowaniem i obroną swojego terytorium, wykazywaniem popędu płciowego w stosunku do innych zwierząt, czy brakiem posłuszeństwa. </a:t>
            </a:r>
            <a:endParaRPr lang="pl-PL" sz="1400" dirty="0" smtClean="0"/>
          </a:p>
          <a:p>
            <a:r>
              <a:rPr lang="pl-PL" sz="1400" dirty="0" smtClean="0"/>
              <a:t>Psy </a:t>
            </a:r>
            <a:r>
              <a:rPr lang="pl-PL" sz="1400" dirty="0"/>
              <a:t>posiadają silnie rozwinięty zmysł węchu dlatego węszenie jest wpisane w ich naturę.  </a:t>
            </a:r>
            <a:endParaRPr lang="pl-PL" sz="1400" dirty="0" smtClean="0"/>
          </a:p>
          <a:p>
            <a:r>
              <a:rPr lang="pl-PL" sz="1400" dirty="0" smtClean="0"/>
              <a:t>Kot </a:t>
            </a:r>
            <a:r>
              <a:rPr lang="pl-PL" sz="1400" dirty="0"/>
              <a:t>ze względu na silnie rozwinięty instynkt łowcy, będzie wypatrywał i polował na różne obiekty, np. stopy ludzi czy inne zwierzęta, tj. ptaki czy gryzonie. Co więcej, kot jest zwierzęciem nocnym, dlatego jeżeli nie jesteśmy w stanie zaakcentować nocnych harców – nie powinniśmy decydować się na ten gatunek. </a:t>
            </a:r>
            <a:endParaRPr lang="pl-PL" sz="1400" dirty="0" smtClean="0"/>
          </a:p>
          <a:p>
            <a:r>
              <a:rPr lang="pl-PL" sz="1400" dirty="0" smtClean="0"/>
              <a:t>Ponadto </a:t>
            </a:r>
            <a:r>
              <a:rPr lang="pl-PL" sz="1400" dirty="0"/>
              <a:t>psy oraz koty mają swój indywidualny język, np. psy warczą i szczekają, a koty mruczą, miauczą lub syczą, </a:t>
            </a:r>
            <a:endParaRPr lang="pl-PL" sz="1400" dirty="0" smtClean="0"/>
          </a:p>
          <a:p>
            <a:r>
              <a:rPr lang="pl-PL" sz="1400" dirty="0" smtClean="0"/>
              <a:t>w </a:t>
            </a:r>
            <a:r>
              <a:rPr lang="pl-PL" sz="1400" dirty="0"/>
              <a:t>zależności od sytuacji. </a:t>
            </a:r>
            <a:endParaRPr lang="pl-PL" sz="1400" dirty="0" smtClean="0"/>
          </a:p>
          <a:p>
            <a:r>
              <a:rPr lang="pl-PL" sz="1400" dirty="0" smtClean="0"/>
              <a:t>Mimo </a:t>
            </a:r>
            <a:r>
              <a:rPr lang="pl-PL" sz="1400" dirty="0"/>
              <a:t>że zwierzęta te uległy procesowi udomowienia i towarzyszą nam na co dzień, to pewne zachowania są utrwalone i nie będziemy w stanie ich zniwelować. Wiele z wymienionych zachowań, tj. znaczenie moczem, </a:t>
            </a:r>
            <a:r>
              <a:rPr lang="pl-PL" sz="1400" dirty="0" err="1"/>
              <a:t>terytorializm</a:t>
            </a:r>
            <a:r>
              <a:rPr lang="pl-PL" sz="1400" dirty="0"/>
              <a:t>, popęd płciowy, wokalizację jesteśmy w stanie zminimalizować poprzez zabieg kastracji. </a:t>
            </a:r>
            <a:endParaRPr lang="pl-PL" sz="1400" dirty="0" smtClean="0"/>
          </a:p>
          <a:p>
            <a:r>
              <a:rPr lang="pl-PL" sz="1400" dirty="0" smtClean="0"/>
              <a:t>Natomiast </a:t>
            </a:r>
            <a:r>
              <a:rPr lang="pl-PL" sz="1400" dirty="0"/>
              <a:t>takie zachowania jak koprofagia (zjadanie kału), lęk separacyjny (niepokój w sytuacji, kiedy zwierzę zostaje samo), agresja (w stosunku do ludzi lub zwierząt), lękliwość, samookaleczenia u zwierząt, są typowymi zaburzeniami zachowania wynikającymi z problemów behawioralnych, których przyczyna powinna być diagnozowana, a w razie konieczności leczona przy pomocy terapii behawioralnej lub terapii farmakologicznej. </a:t>
            </a:r>
            <a:endParaRPr lang="pl-PL" sz="1400" dirty="0" smtClean="0"/>
          </a:p>
          <a:p>
            <a:endParaRPr lang="pl-PL" sz="1400" dirty="0"/>
          </a:p>
          <a:p>
            <a:r>
              <a:rPr lang="pl-PL" sz="1400" dirty="0" smtClean="0"/>
              <a:t>Podsumowując</a:t>
            </a:r>
            <a:r>
              <a:rPr lang="pl-PL" sz="1400" dirty="0"/>
              <a:t>: decydując się na zwierzę, warto jest zapoznać się wcześniej z jego etogramem, aby stworzyć idealnie dobrany duet.</a:t>
            </a:r>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94</Words>
  <Application>Microsoft Office PowerPoint</Application>
  <PresentationFormat>Pokaz na ekranie (4:3)</PresentationFormat>
  <Paragraphs>11</Paragraphs>
  <Slides>2</Slides>
  <Notes>0</Notes>
  <HiddenSlides>0</HiddenSlides>
  <MMClips>0</MMClips>
  <ScaleCrop>false</ScaleCrop>
  <HeadingPairs>
    <vt:vector size="4" baseType="variant">
      <vt:variant>
        <vt:lpstr>Motyw</vt:lpstr>
      </vt:variant>
      <vt:variant>
        <vt:i4>1</vt:i4>
      </vt:variant>
      <vt:variant>
        <vt:lpstr>Tytuły slajdów</vt:lpstr>
      </vt:variant>
      <vt:variant>
        <vt:i4>2</vt:i4>
      </vt:variant>
    </vt:vector>
  </HeadingPairs>
  <TitlesOfParts>
    <vt:vector size="3" baseType="lpstr">
      <vt:lpstr>Motyw pakietu Office</vt:lpstr>
      <vt:lpstr>Slajd 1</vt:lpstr>
      <vt:lpstr>Slajd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Boguś</dc:creator>
  <cp:lastModifiedBy>Boguś</cp:lastModifiedBy>
  <cp:revision>1</cp:revision>
  <dcterms:created xsi:type="dcterms:W3CDTF">2023-06-18T15:29:12Z</dcterms:created>
  <dcterms:modified xsi:type="dcterms:W3CDTF">2023-06-18T15:35:41Z</dcterms:modified>
</cp:coreProperties>
</file>