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  <p:sldId id="272" r:id="rId18"/>
    <p:sldId id="275" r:id="rId19"/>
    <p:sldId id="274" r:id="rId2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E998"/>
    <a:srgbClr val="D0E2BA"/>
    <a:srgbClr val="000000"/>
    <a:srgbClr val="3017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1210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CDC95E-972B-4E61-8CE6-691C6032D0E7}" type="datetimeFigureOut">
              <a:rPr lang="pl-PL" smtClean="0"/>
              <a:t>16.12.2022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C4827A-81CF-451C-BD68-A9B3309AD3FB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DF32-4BF6-4DCB-A2A2-E9B965D8E8F5}" type="datetimeFigureOut">
              <a:rPr lang="pl-PL" smtClean="0"/>
              <a:t>16.12.2022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9560A-A3F0-4A93-865C-7A008CDD07D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DF32-4BF6-4DCB-A2A2-E9B965D8E8F5}" type="datetimeFigureOut">
              <a:rPr lang="pl-PL" smtClean="0"/>
              <a:t>16.12.2022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9560A-A3F0-4A93-865C-7A008CDD07D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DF32-4BF6-4DCB-A2A2-E9B965D8E8F5}" type="datetimeFigureOut">
              <a:rPr lang="pl-PL" smtClean="0"/>
              <a:t>16.12.2022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9560A-A3F0-4A93-865C-7A008CDD07D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DF32-4BF6-4DCB-A2A2-E9B965D8E8F5}" type="datetimeFigureOut">
              <a:rPr lang="pl-PL" smtClean="0"/>
              <a:t>16.12.2022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9560A-A3F0-4A93-865C-7A008CDD07D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DF32-4BF6-4DCB-A2A2-E9B965D8E8F5}" type="datetimeFigureOut">
              <a:rPr lang="pl-PL" smtClean="0"/>
              <a:t>16.12.2022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9560A-A3F0-4A93-865C-7A008CDD07D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DF32-4BF6-4DCB-A2A2-E9B965D8E8F5}" type="datetimeFigureOut">
              <a:rPr lang="pl-PL" smtClean="0"/>
              <a:t>16.12.2022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9560A-A3F0-4A93-865C-7A008CDD07D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DF32-4BF6-4DCB-A2A2-E9B965D8E8F5}" type="datetimeFigureOut">
              <a:rPr lang="pl-PL" smtClean="0"/>
              <a:t>16.12.2022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9560A-A3F0-4A93-865C-7A008CDD07D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DF32-4BF6-4DCB-A2A2-E9B965D8E8F5}" type="datetimeFigureOut">
              <a:rPr lang="pl-PL" smtClean="0"/>
              <a:t>16.12.2022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9560A-A3F0-4A93-865C-7A008CDD07D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DF32-4BF6-4DCB-A2A2-E9B965D8E8F5}" type="datetimeFigureOut">
              <a:rPr lang="pl-PL" smtClean="0"/>
              <a:t>16.12.2022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9560A-A3F0-4A93-865C-7A008CDD07D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DF32-4BF6-4DCB-A2A2-E9B965D8E8F5}" type="datetimeFigureOut">
              <a:rPr lang="pl-PL" smtClean="0"/>
              <a:t>16.12.2022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9560A-A3F0-4A93-865C-7A008CDD07D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DF32-4BF6-4DCB-A2A2-E9B965D8E8F5}" type="datetimeFigureOut">
              <a:rPr lang="pl-PL" smtClean="0"/>
              <a:t>16.12.2022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9560A-A3F0-4A93-865C-7A008CDD07D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>
                <a:alpha val="82000"/>
              </a:srgbClr>
            </a:gs>
            <a:gs pos="50000">
              <a:srgbClr val="9CB86E">
                <a:alpha val="78000"/>
              </a:srgbClr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14DF32-4BF6-4DCB-A2A2-E9B965D8E8F5}" type="datetimeFigureOut">
              <a:rPr lang="pl-PL" smtClean="0"/>
              <a:t>16.12.2022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89560A-A3F0-4A93-865C-7A008CDD07DF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sar m.png"/>
          <p:cNvPicPr>
            <a:picLocks noChangeAspect="1"/>
          </p:cNvPicPr>
          <p:nvPr/>
        </p:nvPicPr>
        <p:blipFill>
          <a:blip r:embed="rId2">
            <a:lum bright="12000" contrast="-21000"/>
          </a:blip>
          <a:stretch>
            <a:fillRect/>
          </a:stretch>
        </p:blipFill>
        <p:spPr>
          <a:xfrm>
            <a:off x="0" y="-142900"/>
            <a:ext cx="9144000" cy="642942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000496" y="428604"/>
            <a:ext cx="4786346" cy="1470025"/>
          </a:xfrm>
        </p:spPr>
        <p:txBody>
          <a:bodyPr>
            <a:noAutofit/>
          </a:bodyPr>
          <a:lstStyle/>
          <a:p>
            <a:br>
              <a:rPr lang="pl-PL" sz="8800" b="1" i="1" dirty="0">
                <a:solidFill>
                  <a:schemeClr val="bg2">
                    <a:lumMod val="10000"/>
                  </a:schemeClr>
                </a:solidFill>
              </a:rPr>
            </a:br>
            <a:endParaRPr lang="pl-PL" sz="8800" b="1" i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4" name="Obraz 3" descr="belka zwierz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981913"/>
            <a:ext cx="9144000" cy="876087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3929058" y="0"/>
            <a:ext cx="52149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5400" b="1" i="1" dirty="0">
                <a:solidFill>
                  <a:schemeClr val="accent6">
                    <a:lumMod val="50000"/>
                  </a:schemeClr>
                </a:solidFill>
              </a:rPr>
              <a:t>HISTORIA </a:t>
            </a:r>
          </a:p>
          <a:p>
            <a:pPr algn="ctr"/>
            <a:r>
              <a:rPr lang="pl-PL" sz="5400" b="1" i="1" dirty="0">
                <a:solidFill>
                  <a:schemeClr val="accent6">
                    <a:lumMod val="50000"/>
                  </a:schemeClr>
                </a:solidFill>
              </a:rPr>
              <a:t>PRAW ZWIERZĄT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sar m ROZ.png"/>
          <p:cNvPicPr>
            <a:picLocks noChangeAspect="1"/>
          </p:cNvPicPr>
          <p:nvPr/>
        </p:nvPicPr>
        <p:blipFill>
          <a:blip r:embed="rId2">
            <a:lum bright="12000" contrast="-2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000496" y="428604"/>
            <a:ext cx="4786346" cy="1470025"/>
          </a:xfrm>
        </p:spPr>
        <p:txBody>
          <a:bodyPr>
            <a:noAutofit/>
          </a:bodyPr>
          <a:lstStyle/>
          <a:p>
            <a:br>
              <a:rPr lang="pl-PL" sz="8800" b="1" i="1" dirty="0">
                <a:solidFill>
                  <a:schemeClr val="bg2">
                    <a:lumMod val="10000"/>
                  </a:schemeClr>
                </a:solidFill>
              </a:rPr>
            </a:br>
            <a:endParaRPr lang="pl-PL" sz="8800" b="1" i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4" name="Obraz 3" descr="belka zwierz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981913"/>
            <a:ext cx="9144000" cy="876087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1643042" y="51435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1357290" y="285728"/>
            <a:ext cx="65228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 dirty="0"/>
              <a:t>ROZWÓJ IDEI PRAW ZWIERZĄT</a:t>
            </a:r>
          </a:p>
        </p:txBody>
      </p:sp>
      <p:sp>
        <p:nvSpPr>
          <p:cNvPr id="7" name="Prostokąt 6"/>
          <p:cNvSpPr/>
          <p:nvPr/>
        </p:nvSpPr>
        <p:spPr>
          <a:xfrm>
            <a:off x="571472" y="1071546"/>
            <a:ext cx="7929618" cy="967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000" dirty="0"/>
              <a:t>Od lat 20. XIX wieku obserwujemy wzrost zainteresowania ideą, że nie tylko ludzie mogą i powinni posiadać prawa.</a:t>
            </a:r>
          </a:p>
        </p:txBody>
      </p:sp>
      <p:sp>
        <p:nvSpPr>
          <p:cNvPr id="8" name="Prostokąt 7"/>
          <p:cNvSpPr/>
          <p:nvPr/>
        </p:nvSpPr>
        <p:spPr>
          <a:xfrm>
            <a:off x="571472" y="2214554"/>
            <a:ext cx="835824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000" dirty="0"/>
              <a:t>W 1824 roku Lewis </a:t>
            </a:r>
            <a:r>
              <a:rPr lang="pl-PL" sz="2000" dirty="0" err="1"/>
              <a:t>Gompertz</a:t>
            </a:r>
            <a:r>
              <a:rPr lang="pl-PL" sz="2000" dirty="0"/>
              <a:t>  wydał pracę „</a:t>
            </a:r>
            <a:r>
              <a:rPr lang="pl-PL" sz="2000" dirty="0" err="1"/>
              <a:t>Moral</a:t>
            </a:r>
            <a:r>
              <a:rPr lang="pl-PL" sz="2000" dirty="0"/>
              <a:t> </a:t>
            </a:r>
            <a:r>
              <a:rPr lang="pl-PL" sz="2000" dirty="0" err="1"/>
              <a:t>Inquiries</a:t>
            </a:r>
            <a:r>
              <a:rPr lang="pl-PL" sz="2000" dirty="0"/>
              <a:t> on </a:t>
            </a:r>
            <a:r>
              <a:rPr lang="pl-PL" sz="2000" dirty="0" err="1"/>
              <a:t>the</a:t>
            </a:r>
            <a:r>
              <a:rPr lang="pl-PL" sz="2000" dirty="0"/>
              <a:t> </a:t>
            </a:r>
            <a:r>
              <a:rPr lang="pl-PL" sz="2000" dirty="0" err="1"/>
              <a:t>Situation</a:t>
            </a:r>
            <a:r>
              <a:rPr lang="pl-PL" sz="2000" dirty="0"/>
              <a:t> </a:t>
            </a:r>
          </a:p>
          <a:p>
            <a:pPr>
              <a:lnSpc>
                <a:spcPct val="150000"/>
              </a:lnSpc>
            </a:pPr>
            <a:r>
              <a:rPr lang="pl-PL" sz="2000" dirty="0"/>
              <a:t>of Man and of </a:t>
            </a:r>
            <a:r>
              <a:rPr lang="pl-PL" sz="2000" dirty="0" err="1"/>
              <a:t>Brutes</a:t>
            </a:r>
            <a:r>
              <a:rPr lang="pl-PL" sz="2000" dirty="0"/>
              <a:t>”, w której argumentował, że każde żyjące stworzenie, człowiek czy zwierzę, ma większe prawo do korzystania ze swojego ciała niż ktokolwiek inny i że jest naszym obowiązkiem upowszechniać dobrostan </a:t>
            </a:r>
          </a:p>
          <a:p>
            <a:pPr>
              <a:lnSpc>
                <a:spcPct val="150000"/>
              </a:lnSpc>
            </a:pPr>
            <a:r>
              <a:rPr lang="pl-PL" sz="2000" dirty="0"/>
              <a:t>i szczęście wszystkich stworzeń. </a:t>
            </a:r>
          </a:p>
          <a:p>
            <a:pPr>
              <a:lnSpc>
                <a:spcPct val="150000"/>
              </a:lnSpc>
            </a:pPr>
            <a:r>
              <a:rPr lang="pl-PL" sz="2000" dirty="0"/>
              <a:t>W 1879 roku Edward Nicholson argumentował w „</a:t>
            </a:r>
            <a:r>
              <a:rPr lang="pl-PL" sz="2000" dirty="0" err="1"/>
              <a:t>Rights</a:t>
            </a:r>
            <a:r>
              <a:rPr lang="pl-PL" sz="2000" dirty="0"/>
              <a:t> of an </a:t>
            </a:r>
            <a:r>
              <a:rPr lang="pl-PL" sz="2000" dirty="0" err="1"/>
              <a:t>Animal</a:t>
            </a:r>
            <a:r>
              <a:rPr lang="pl-PL" sz="2000" dirty="0"/>
              <a:t>”, </a:t>
            </a:r>
          </a:p>
          <a:p>
            <a:pPr>
              <a:lnSpc>
                <a:spcPct val="150000"/>
              </a:lnSpc>
            </a:pPr>
            <a:r>
              <a:rPr lang="pl-PL" sz="2000" dirty="0"/>
              <a:t>że zwierzęta mają takie samo naturalne prawo do życia i wolności jak ludzie.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sar m ROZ.png"/>
          <p:cNvPicPr>
            <a:picLocks noChangeAspect="1"/>
          </p:cNvPicPr>
          <p:nvPr/>
        </p:nvPicPr>
        <p:blipFill>
          <a:blip r:embed="rId2">
            <a:lum bright="12000" contrast="-2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000496" y="428604"/>
            <a:ext cx="4786346" cy="1470025"/>
          </a:xfrm>
        </p:spPr>
        <p:txBody>
          <a:bodyPr>
            <a:noAutofit/>
          </a:bodyPr>
          <a:lstStyle/>
          <a:p>
            <a:br>
              <a:rPr lang="pl-PL" sz="8800" b="1" i="1" dirty="0">
                <a:solidFill>
                  <a:schemeClr val="bg2">
                    <a:lumMod val="10000"/>
                  </a:schemeClr>
                </a:solidFill>
              </a:rPr>
            </a:br>
            <a:endParaRPr lang="pl-PL" sz="8800" b="1" i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4" name="Obraz 3" descr="belka zwierz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981913"/>
            <a:ext cx="9144000" cy="876087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1643042" y="51435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sp>
        <p:nvSpPr>
          <p:cNvPr id="6" name="Prostokąt 5"/>
          <p:cNvSpPr/>
          <p:nvPr/>
        </p:nvSpPr>
        <p:spPr>
          <a:xfrm>
            <a:off x="1571604" y="285728"/>
            <a:ext cx="65228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4000" dirty="0"/>
              <a:t>ROZWÓJ IDEI PRAW ZWIERZĄT</a:t>
            </a:r>
          </a:p>
        </p:txBody>
      </p:sp>
      <p:sp>
        <p:nvSpPr>
          <p:cNvPr id="7" name="Prostokąt 6"/>
          <p:cNvSpPr/>
          <p:nvPr/>
        </p:nvSpPr>
        <p:spPr>
          <a:xfrm>
            <a:off x="714348" y="1071546"/>
            <a:ext cx="7643866" cy="2144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pl-PL" dirty="0"/>
              <a:t>W 1839 r. Arthur Schopenhauer sprzeciwiał się dominującej w tamtym czasie idei Immanuela Kanta, że okrucieństwo wobec zwierząt jest złe tylko o tyle, o ile przyczynia się do zdziczenia człowieka i  był zachwycony rozwojem ochrony prawnej zwierząt w Anglii. Jednakże nie popierał wegetarianizmu uważając, że jeśli tylko śmierć zwierzęcia była szybka, ludzie cierpieliby bardziej, nie zjadając zwierząt, niż zwierzęta cierpiałyby będąc zjadanymi.</a:t>
            </a:r>
          </a:p>
        </p:txBody>
      </p:sp>
      <p:sp>
        <p:nvSpPr>
          <p:cNvPr id="8" name="Prostokąt 7"/>
          <p:cNvSpPr/>
          <p:nvPr/>
        </p:nvSpPr>
        <p:spPr>
          <a:xfrm>
            <a:off x="714348" y="3714752"/>
            <a:ext cx="8215370" cy="1797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pl-PL" dirty="0"/>
              <a:t>W 1866 r. powstała pierwsza w Stanach Zjednoczonych organizacja broniąca prawa zwierząt  - The American </a:t>
            </a:r>
            <a:r>
              <a:rPr lang="pl-PL" dirty="0" err="1"/>
              <a:t>Society</a:t>
            </a:r>
            <a:r>
              <a:rPr lang="pl-PL" dirty="0"/>
              <a:t> for the </a:t>
            </a:r>
            <a:r>
              <a:rPr lang="pl-PL" dirty="0" err="1"/>
              <a:t>Prevention</a:t>
            </a:r>
            <a:r>
              <a:rPr lang="pl-PL" dirty="0"/>
              <a:t> of </a:t>
            </a:r>
            <a:r>
              <a:rPr lang="pl-PL" dirty="0" err="1"/>
              <a:t>Cruelty</a:t>
            </a:r>
            <a:r>
              <a:rPr lang="pl-PL" dirty="0"/>
              <a:t> to Animals  </a:t>
            </a:r>
          </a:p>
          <a:p>
            <a:pPr>
              <a:lnSpc>
                <a:spcPct val="125000"/>
              </a:lnSpc>
            </a:pPr>
            <a:r>
              <a:rPr lang="pl-PL" dirty="0"/>
              <a:t>(ASPCA). Jej założyciel, Henry Berg, napisał pierwszą deklarację praw zwierząt, jak również zmusił nowojorską legislaturę do ustalenia praw zwierząt , a ich egzekwowanie powierzył ASPCA 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sar m ROZ.png"/>
          <p:cNvPicPr>
            <a:picLocks noChangeAspect="1"/>
          </p:cNvPicPr>
          <p:nvPr/>
        </p:nvPicPr>
        <p:blipFill>
          <a:blip r:embed="rId2">
            <a:lum bright="12000" contrast="-2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000496" y="428604"/>
            <a:ext cx="4786346" cy="1470025"/>
          </a:xfrm>
        </p:spPr>
        <p:txBody>
          <a:bodyPr>
            <a:noAutofit/>
          </a:bodyPr>
          <a:lstStyle/>
          <a:p>
            <a:br>
              <a:rPr lang="pl-PL" sz="8800" b="1" i="1" dirty="0">
                <a:solidFill>
                  <a:schemeClr val="bg2">
                    <a:lumMod val="10000"/>
                  </a:schemeClr>
                </a:solidFill>
              </a:rPr>
            </a:br>
            <a:endParaRPr lang="pl-PL" sz="8800" b="1" i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4" name="Obraz 3" descr="belka zwierz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981913"/>
            <a:ext cx="9144000" cy="876087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1643042" y="51435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sp>
        <p:nvSpPr>
          <p:cNvPr id="6" name="Prostokąt 5"/>
          <p:cNvSpPr/>
          <p:nvPr/>
        </p:nvSpPr>
        <p:spPr>
          <a:xfrm>
            <a:off x="1714480" y="428604"/>
            <a:ext cx="65228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4000" dirty="0"/>
              <a:t>ROZWÓJ IDEI PRAW ZWIERZĄT</a:t>
            </a:r>
          </a:p>
        </p:txBody>
      </p:sp>
      <p:sp>
        <p:nvSpPr>
          <p:cNvPr id="7" name="Prostokąt 6"/>
          <p:cNvSpPr/>
          <p:nvPr/>
        </p:nvSpPr>
        <p:spPr>
          <a:xfrm>
            <a:off x="642910" y="1643050"/>
            <a:ext cx="7929618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pl-PL" dirty="0"/>
              <a:t>W styczniu 1933r. po dojściu do władzy partii nazistowskiej  w Niemczech został ustanowiony  najbardziej kompleksowy zbiór praw ochrony zwierząt w Europie. </a:t>
            </a:r>
          </a:p>
          <a:p>
            <a:endParaRPr lang="pl-PL" dirty="0"/>
          </a:p>
          <a:p>
            <a:r>
              <a:rPr lang="pl-PL" dirty="0"/>
              <a:t>24 listopada 1933r, wprowadzono ustawę o ochronie zwierząt – </a:t>
            </a:r>
            <a:r>
              <a:rPr lang="pl-PL" i="1" dirty="0" err="1"/>
              <a:t>Tierschutzgesetz</a:t>
            </a:r>
            <a:r>
              <a:rPr lang="pl-PL" i="1" dirty="0"/>
              <a:t>.</a:t>
            </a:r>
          </a:p>
          <a:p>
            <a:endParaRPr lang="pl-PL" i="1" dirty="0"/>
          </a:p>
          <a:p>
            <a:endParaRPr lang="pl-PL" i="1" dirty="0"/>
          </a:p>
          <a:p>
            <a:r>
              <a:rPr lang="pl-PL" dirty="0"/>
              <a:t> 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714348" y="3214686"/>
            <a:ext cx="7500990" cy="2144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pl-PL" dirty="0"/>
              <a:t>Pomimo zainteresowania tematem dobrostanu zwierząt w  XIX stuleciu, ich sytuacja uległa pogorszeniu w XX wieku, zwłaszcza po II wojnie światowej. Głównym powodem pogorszenia sytuacji zwierząt było uprzemysłowienie chowu, które doprowadziło do wyhodowania i zabicia w celach konsumpcyjnych miliardów zwierząt, na skalę niemożliwą do osiągnięcia przed wojną.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sar m ROZ.png"/>
          <p:cNvPicPr>
            <a:picLocks noChangeAspect="1"/>
          </p:cNvPicPr>
          <p:nvPr/>
        </p:nvPicPr>
        <p:blipFill>
          <a:blip r:embed="rId2">
            <a:lum bright="12000" contrast="-2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000496" y="428604"/>
            <a:ext cx="4786346" cy="1470025"/>
          </a:xfrm>
        </p:spPr>
        <p:txBody>
          <a:bodyPr>
            <a:noAutofit/>
          </a:bodyPr>
          <a:lstStyle/>
          <a:p>
            <a:br>
              <a:rPr lang="pl-PL" sz="8800" b="1" i="1" dirty="0">
                <a:solidFill>
                  <a:schemeClr val="bg2">
                    <a:lumMod val="10000"/>
                  </a:schemeClr>
                </a:solidFill>
              </a:rPr>
            </a:br>
            <a:endParaRPr lang="pl-PL" sz="8800" b="1" i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4" name="Obraz 3" descr="belka zwierz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981913"/>
            <a:ext cx="9144000" cy="876087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1643042" y="51435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sp>
        <p:nvSpPr>
          <p:cNvPr id="6" name="Prostokąt 5"/>
          <p:cNvSpPr/>
          <p:nvPr/>
        </p:nvSpPr>
        <p:spPr>
          <a:xfrm>
            <a:off x="1643042" y="285728"/>
            <a:ext cx="578647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000" dirty="0"/>
              <a:t>ŚWIATOWA DEKLARACJA </a:t>
            </a:r>
          </a:p>
          <a:p>
            <a:pPr algn="ctr"/>
            <a:r>
              <a:rPr lang="pl-PL" sz="4000" dirty="0"/>
              <a:t>PRAW ZWIERZĄT</a:t>
            </a:r>
          </a:p>
        </p:txBody>
      </p:sp>
      <p:sp>
        <p:nvSpPr>
          <p:cNvPr id="8" name="Prostokąt 7"/>
          <p:cNvSpPr/>
          <p:nvPr/>
        </p:nvSpPr>
        <p:spPr>
          <a:xfrm>
            <a:off x="714348" y="1859340"/>
            <a:ext cx="821537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dirty="0"/>
          </a:p>
          <a:p>
            <a:r>
              <a:rPr lang="pl-PL" dirty="0"/>
              <a:t>W 1977 r. została uchwalona przez Międzynarodową Federację Praw Zwierząt </a:t>
            </a:r>
          </a:p>
          <a:p>
            <a:r>
              <a:rPr lang="pl-PL" dirty="0"/>
              <a:t>Światowa Deklaracja Praw Zwierząt, zatwierdzona następnie przez UNESCO. </a:t>
            </a:r>
          </a:p>
          <a:p>
            <a:endParaRPr lang="pl-PL" dirty="0"/>
          </a:p>
          <a:p>
            <a:r>
              <a:rPr lang="pl-PL" dirty="0"/>
              <a:t>Przesłaniem, jakie niesie za sobą deklaracja, jest uznanie, że zwierzę nie jest rzeczą, </a:t>
            </a:r>
          </a:p>
          <a:p>
            <a:r>
              <a:rPr lang="pl-PL" dirty="0"/>
              <a:t>a także że wszystkie zwierzęta mają prawo do życia, szacunku, wolności, </a:t>
            </a:r>
          </a:p>
          <a:p>
            <a:r>
              <a:rPr lang="pl-PL" dirty="0"/>
              <a:t>a od człowieka mają prawo oczekiwać poszanowania, opieki i ochrony. </a:t>
            </a:r>
          </a:p>
          <a:p>
            <a:endParaRPr lang="pl-PL" dirty="0"/>
          </a:p>
          <a:p>
            <a:r>
              <a:rPr lang="pl-PL" dirty="0"/>
              <a:t>Światowa Deklaracja Praw Zwierząt nie ma mocy prawnie wiążącej, jednakże jej zapisy służą do ustanawiania lokalnych przepisów  dotyczących ochrony zwierząt.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000496" y="428604"/>
            <a:ext cx="4786346" cy="1470025"/>
          </a:xfrm>
        </p:spPr>
        <p:txBody>
          <a:bodyPr>
            <a:noAutofit/>
          </a:bodyPr>
          <a:lstStyle/>
          <a:p>
            <a:br>
              <a:rPr lang="pl-PL" sz="8800" b="1" i="1" dirty="0">
                <a:solidFill>
                  <a:schemeClr val="bg2">
                    <a:lumMod val="10000"/>
                  </a:schemeClr>
                </a:solidFill>
              </a:rPr>
            </a:br>
            <a:endParaRPr lang="pl-PL" sz="8800" b="1" i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4" name="Obraz 3" descr="belka zwierz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981913"/>
            <a:ext cx="9144000" cy="876087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1643042" y="51435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642910" y="500042"/>
            <a:ext cx="82342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 dirty="0"/>
              <a:t>OCHRONA PRAW ZWIERZĄT W POLSCE</a:t>
            </a:r>
          </a:p>
        </p:txBody>
      </p:sp>
      <p:pic>
        <p:nvPicPr>
          <p:cNvPr id="24578" name="Picture 2" descr="Bolesław I Chrobry – Wikipedia, wolna encyklopedi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428736"/>
            <a:ext cx="1214446" cy="1573795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pole tekstowe 7"/>
          <p:cNvSpPr txBox="1"/>
          <p:nvPr/>
        </p:nvSpPr>
        <p:spPr>
          <a:xfrm>
            <a:off x="2214546" y="1714488"/>
            <a:ext cx="63579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/>
              <a:t>Za najstarszą polską regulację, dotyczącą ochrony zwierząt </a:t>
            </a:r>
          </a:p>
          <a:p>
            <a:r>
              <a:rPr lang="pl-PL" sz="2000" dirty="0"/>
              <a:t>należy uznać akt ochrony gatunkowej wydany przez króla </a:t>
            </a:r>
          </a:p>
          <a:p>
            <a:r>
              <a:rPr lang="pl-PL" sz="2000" dirty="0"/>
              <a:t>Bolesława Chrobrego, zabraniający polowań na bobry.</a:t>
            </a:r>
          </a:p>
        </p:txBody>
      </p:sp>
      <p:sp>
        <p:nvSpPr>
          <p:cNvPr id="24580" name="AutoShape 4" descr="Władysław Jagiełło - Najnowsze informacje - WP Opini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4582" name="AutoShape 6" descr="Władysław Jagiełło - Najnowsze informacje - WP Opini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4584" name="AutoShape 8" descr="Władysław Jagiełło - Najnowsze informacje - WP Opini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4586" name="AutoShape 10" descr="https://v.wpimg.pl/NjU1MzkyYQs0UztJRAJsHncLbxMCW2JIIBN3WEQ2YV5gAzVMW0lhDntGPRMGHmAaOR5-SFhJd1JgCHtXRkh-WmcIfkpdSHxFIl0sHhIKIgsiHCcbDBArBjleYxAbHmwX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4588" name="AutoShape 12" descr="https://v.wpimg.pl/NjU1MzkyYQs0UztJRAJsHncLbxMCW2JIIBN3WEQ2YV5gAzVMW0lhDntGPRMGHmAaOR5-SFhJd1JgCHtXRkh-WmcIfkpdSHxFIl0sHhIKIgsiHCcbDBArBjleYxAbHmwX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4590" name="AutoShape 14" descr="https://i.wpimg.pl/O/452x600/d.wpimg.pl/323098596--1002930612/wladyslaw-jagiell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4592" name="AutoShape 16" descr="https://i.wpimg.pl/O/452x600/d.wpimg.pl/323098596--1002930612/wladyslaw-jagiell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4594" name="Picture 18" descr="Encyklopedia - Puszcza Białowiesk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00892" y="3714752"/>
            <a:ext cx="1428760" cy="1832855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" name="pole tekstowe 17"/>
          <p:cNvSpPr txBox="1"/>
          <p:nvPr/>
        </p:nvSpPr>
        <p:spPr>
          <a:xfrm>
            <a:off x="571472" y="3643314"/>
            <a:ext cx="65722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/>
              <a:t>W 1443 r. za panowania Władysława Jagiełły pojawiły się </a:t>
            </a:r>
          </a:p>
          <a:p>
            <a:r>
              <a:rPr lang="pl-PL" sz="2000" dirty="0"/>
              <a:t>kolejne ograniczenia, dotyczące polowań na dzikie konie, </a:t>
            </a:r>
          </a:p>
          <a:p>
            <a:r>
              <a:rPr lang="pl-PL" sz="2000" dirty="0"/>
              <a:t>jelenie oraz łosie. Szczególną opieką otoczono wtedy tura.</a:t>
            </a:r>
          </a:p>
          <a:p>
            <a:r>
              <a:rPr lang="pl-PL" sz="2000" dirty="0"/>
              <a:t>Pomimo starań dynastii Jagiellonów,  nie udało się ocalić </a:t>
            </a:r>
          </a:p>
          <a:p>
            <a:r>
              <a:rPr lang="pl-PL" sz="2000" dirty="0"/>
              <a:t>tego gatunku, a ostatni byk padł w 1627 r. za panowania  </a:t>
            </a:r>
          </a:p>
          <a:p>
            <a:r>
              <a:rPr lang="pl-PL" sz="2000" dirty="0"/>
              <a:t>Zygmunta III Wazy.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000496" y="428604"/>
            <a:ext cx="4786346" cy="1470025"/>
          </a:xfrm>
        </p:spPr>
        <p:txBody>
          <a:bodyPr>
            <a:noAutofit/>
          </a:bodyPr>
          <a:lstStyle/>
          <a:p>
            <a:br>
              <a:rPr lang="pl-PL" sz="8800" b="1" i="1" dirty="0">
                <a:solidFill>
                  <a:schemeClr val="bg2">
                    <a:lumMod val="10000"/>
                  </a:schemeClr>
                </a:solidFill>
              </a:rPr>
            </a:br>
            <a:endParaRPr lang="pl-PL" sz="8800" b="1" i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4" name="Obraz 3" descr="belka zwierz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981913"/>
            <a:ext cx="9144000" cy="876087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1643042" y="51435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571472" y="285728"/>
            <a:ext cx="82342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4000" dirty="0"/>
              <a:t>OCHRONA PRAW ZWIERZĄT W POLSCE</a:t>
            </a:r>
          </a:p>
        </p:txBody>
      </p:sp>
      <p:pic>
        <p:nvPicPr>
          <p:cNvPr id="22530" name="Picture 2" descr="Zygmunt II August – Wikicytat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142984"/>
            <a:ext cx="1650456" cy="2071702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Prostokąt 6"/>
          <p:cNvSpPr/>
          <p:nvPr/>
        </p:nvSpPr>
        <p:spPr>
          <a:xfrm>
            <a:off x="2428860" y="1714488"/>
            <a:ext cx="59293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 W 1523 r. król Zygmunt II August w Statucie Litewskim ogłosił dekret chroniący żubra, sokoła wędrownego i łabędzia niemego. </a:t>
            </a:r>
          </a:p>
        </p:txBody>
      </p:sp>
      <p:sp>
        <p:nvSpPr>
          <p:cNvPr id="22532" name="AutoShape 4" descr="Stefan Batory. Król, który dzielił władzę z Anną Jagiellonką - Wiadomośc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2534" name="AutoShape 6" descr="Stefan Batory. Król, który dzielił władzę z Anną Jagiellonką - Wiadomośc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2536" name="Picture 8" descr="Stefan Batory (1533 - 1586) - Poczet Królów Polskic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5140" y="3357562"/>
            <a:ext cx="1623105" cy="2071702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Prostokąt 10"/>
          <p:cNvSpPr/>
          <p:nvPr/>
        </p:nvSpPr>
        <p:spPr>
          <a:xfrm>
            <a:off x="428596" y="3857628"/>
            <a:ext cx="68580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W 1578 r. król Stefan Batory wydał dekret zabraniający używania włoków i sieci o bardzo małych oczkach do łowienia ryb. </a:t>
            </a:r>
          </a:p>
          <a:p>
            <a:r>
              <a:rPr lang="pl-PL" dirty="0"/>
              <a:t>Wprowadzono też czas ochronny dla ryb odbywających tarło.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belka zwierz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981913"/>
            <a:ext cx="9144000" cy="876087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1643042" y="51435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357158" y="1000108"/>
            <a:ext cx="8429684" cy="1797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br>
              <a:rPr lang="pl-PL" dirty="0"/>
            </a:br>
            <a:r>
              <a:rPr lang="pl-PL" dirty="0"/>
              <a:t>5 października 1868 roku galicyjski Sejm Krajowy uchwalił pionierską ustawę </a:t>
            </a:r>
          </a:p>
          <a:p>
            <a:pPr algn="ctr">
              <a:lnSpc>
                <a:spcPct val="125000"/>
              </a:lnSpc>
            </a:pPr>
            <a:r>
              <a:rPr lang="pl-PL" dirty="0"/>
              <a:t>o ochronie gatunkowej tatrzańskich świstaków oraz kozic. Było to jedno z pierwszych tego typu praw na świecie. Poprzednie ustawy o ochronie praw zwierząt koncentrowały się jedynie na zakazie okrutnego traktowania.</a:t>
            </a:r>
          </a:p>
        </p:txBody>
      </p:sp>
      <p:sp>
        <p:nvSpPr>
          <p:cNvPr id="6" name="Prostokąt 5"/>
          <p:cNvSpPr/>
          <p:nvPr/>
        </p:nvSpPr>
        <p:spPr>
          <a:xfrm>
            <a:off x="571472" y="357166"/>
            <a:ext cx="82342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4000" dirty="0"/>
              <a:t>OCHRONA PRAW ZWIERZĄT W POLSCE</a:t>
            </a:r>
          </a:p>
        </p:txBody>
      </p:sp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3286124"/>
            <a:ext cx="3714776" cy="2476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sar m ROZ.png"/>
          <p:cNvPicPr>
            <a:picLocks noChangeAspect="1"/>
          </p:cNvPicPr>
          <p:nvPr/>
        </p:nvPicPr>
        <p:blipFill>
          <a:blip r:embed="rId2">
            <a:lum bright="12000" contrast="-2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000496" y="428604"/>
            <a:ext cx="4786346" cy="1470025"/>
          </a:xfrm>
        </p:spPr>
        <p:txBody>
          <a:bodyPr>
            <a:noAutofit/>
          </a:bodyPr>
          <a:lstStyle/>
          <a:p>
            <a:br>
              <a:rPr lang="pl-PL" sz="8800" b="1" i="1" dirty="0">
                <a:solidFill>
                  <a:schemeClr val="bg2">
                    <a:lumMod val="10000"/>
                  </a:schemeClr>
                </a:solidFill>
              </a:rPr>
            </a:br>
            <a:endParaRPr lang="pl-PL" sz="8800" b="1" i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4" name="Obraz 3" descr="belka zwierz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981913"/>
            <a:ext cx="9144000" cy="876087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1643042" y="51435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sp>
        <p:nvSpPr>
          <p:cNvPr id="6" name="Prostokąt 5"/>
          <p:cNvSpPr/>
          <p:nvPr/>
        </p:nvSpPr>
        <p:spPr>
          <a:xfrm>
            <a:off x="571472" y="428604"/>
            <a:ext cx="82342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4000" dirty="0"/>
              <a:t>OCHRONA PRAW ZWIERZĄT W POLSCE</a:t>
            </a:r>
          </a:p>
        </p:txBody>
      </p:sp>
      <p:sp>
        <p:nvSpPr>
          <p:cNvPr id="8" name="Prostokąt 7"/>
          <p:cNvSpPr/>
          <p:nvPr/>
        </p:nvSpPr>
        <p:spPr>
          <a:xfrm>
            <a:off x="571472" y="1500174"/>
            <a:ext cx="8143932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pl-PL" sz="2000" dirty="0"/>
              <a:t>22 marca 1928 r. ukazało się rozporządzenie Prezydenta Rzeczypospolitej, wprowadzające m.in. zakaz znęcania się nad wszelkimi zwierzętami. </a:t>
            </a:r>
          </a:p>
          <a:p>
            <a:endParaRPr lang="pl-PL" dirty="0"/>
          </a:p>
          <a:p>
            <a:pPr>
              <a:lnSpc>
                <a:spcPct val="125000"/>
              </a:lnSpc>
            </a:pPr>
            <a:r>
              <a:rPr lang="pl-PL" dirty="0"/>
              <a:t>Rozporządzenie zakazywało znęcania się nad zwierzętami oraz precyzowało, że dotyczy ono wszelkiego domowego i oswojonego zwierzęcia i ptactwa oraz zwierzęcia i ptactwa dzikiego, a także ryb, płazów i owadów. Dokument definiował znęcanie się w dziewięciu osobnych punktach, opisujących metody niehumanitarnego postępowania ze zwierzętami, dodając punkt dziesiąty, dotyczący „wszelkiego w ogóle zadawania zwierzętom cierpień bez odpowiednio ważnej i słusznej potrzeby”. Spod pojęcia znęcania się zostały wyłączone doświadczenia wykonywane na zwierzętach w celach naukowych, jeśli były one konieczne dla prowadzenia prac i badań naukowych.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sar m ROZ.png"/>
          <p:cNvPicPr>
            <a:picLocks noChangeAspect="1"/>
          </p:cNvPicPr>
          <p:nvPr/>
        </p:nvPicPr>
        <p:blipFill>
          <a:blip r:embed="rId2">
            <a:lum bright="12000" contrast="-2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000496" y="428604"/>
            <a:ext cx="4786346" cy="1470025"/>
          </a:xfrm>
        </p:spPr>
        <p:txBody>
          <a:bodyPr>
            <a:noAutofit/>
          </a:bodyPr>
          <a:lstStyle/>
          <a:p>
            <a:br>
              <a:rPr lang="pl-PL" sz="8800" b="1" i="1" dirty="0">
                <a:solidFill>
                  <a:schemeClr val="bg2">
                    <a:lumMod val="10000"/>
                  </a:schemeClr>
                </a:solidFill>
              </a:rPr>
            </a:br>
            <a:endParaRPr lang="pl-PL" sz="8800" b="1" i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4" name="Obraz 3" descr="belka zwierz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981913"/>
            <a:ext cx="9144000" cy="876087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1643042" y="51435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sp>
        <p:nvSpPr>
          <p:cNvPr id="6" name="Prostokąt 5"/>
          <p:cNvSpPr/>
          <p:nvPr/>
        </p:nvSpPr>
        <p:spPr>
          <a:xfrm>
            <a:off x="571472" y="428604"/>
            <a:ext cx="82342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4000" dirty="0"/>
              <a:t>OCHRONA PRAW ZWIERZĄT W POLSCE</a:t>
            </a:r>
          </a:p>
        </p:txBody>
      </p:sp>
      <p:sp>
        <p:nvSpPr>
          <p:cNvPr id="8" name="Prostokąt 7"/>
          <p:cNvSpPr/>
          <p:nvPr/>
        </p:nvSpPr>
        <p:spPr>
          <a:xfrm>
            <a:off x="571472" y="1500174"/>
            <a:ext cx="8143932" cy="1977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pl-PL" sz="2000" dirty="0"/>
              <a:t>W 1934 r. ukazała się pierwsza polska ustawa o ochronie przyrody. W okresie międzywojennym obejmowano w Polsce ochroną gatunkową jedynie pojedyncze gatunki zwierząt. Były to żółw błotny oraz żubr.</a:t>
            </a:r>
          </a:p>
          <a:p>
            <a:pPr>
              <a:lnSpc>
                <a:spcPct val="125000"/>
              </a:lnSpc>
            </a:pPr>
            <a:endParaRPr lang="pl-PL" sz="2000" dirty="0"/>
          </a:p>
          <a:p>
            <a:pPr>
              <a:lnSpc>
                <a:spcPct val="125000"/>
              </a:lnSpc>
            </a:pPr>
            <a:endParaRPr lang="pl-PL" dirty="0"/>
          </a:p>
        </p:txBody>
      </p:sp>
      <p:sp>
        <p:nvSpPr>
          <p:cNvPr id="10" name="Prostokąt 9"/>
          <p:cNvSpPr/>
          <p:nvPr/>
        </p:nvSpPr>
        <p:spPr>
          <a:xfrm>
            <a:off x="571472" y="3071810"/>
            <a:ext cx="8286808" cy="1797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pl-PL" dirty="0"/>
              <a:t>W 1949 r. została wydana ustawa o ochronie przyrody.  Rozporządzenie to wymieniało 128 chronionych taksonów: były to głównie gatunki, ale także całe rodzaje (np. biegacz), podrodziny (np. jaskółki) czy rodziny (np. sikory). Ponadto akt ten zabraniał niszczenia mrowisk w lasach i wprowadzenia nowych dla fauny krajowej zwierząt niełownych bez każdorazowej zgody Ministra Leśnictwa.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sar m ROZ.png"/>
          <p:cNvPicPr>
            <a:picLocks noChangeAspect="1"/>
          </p:cNvPicPr>
          <p:nvPr/>
        </p:nvPicPr>
        <p:blipFill>
          <a:blip r:embed="rId2">
            <a:lum bright="12000" contrast="-2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000496" y="428604"/>
            <a:ext cx="4786346" cy="1470025"/>
          </a:xfrm>
        </p:spPr>
        <p:txBody>
          <a:bodyPr>
            <a:noAutofit/>
          </a:bodyPr>
          <a:lstStyle/>
          <a:p>
            <a:br>
              <a:rPr lang="pl-PL" sz="8800" b="1" i="1" dirty="0">
                <a:solidFill>
                  <a:schemeClr val="bg2">
                    <a:lumMod val="10000"/>
                  </a:schemeClr>
                </a:solidFill>
              </a:rPr>
            </a:br>
            <a:endParaRPr lang="pl-PL" sz="8800" b="1" i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4" name="Obraz 3" descr="belka zwierz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981913"/>
            <a:ext cx="9144000" cy="876087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1643042" y="51435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sp>
        <p:nvSpPr>
          <p:cNvPr id="6" name="Prostokąt 5"/>
          <p:cNvSpPr/>
          <p:nvPr/>
        </p:nvSpPr>
        <p:spPr>
          <a:xfrm>
            <a:off x="642910" y="1571612"/>
            <a:ext cx="814393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Przyjęta w 1977 r. przez </a:t>
            </a:r>
            <a:r>
              <a:rPr lang="pl-PL"/>
              <a:t>UNESCO Światowa Deklaracja </a:t>
            </a:r>
            <a:r>
              <a:rPr lang="pl-PL" dirty="0"/>
              <a:t>Praw Zwierząt poprzez swoje zapisy stanowi podstawę do unormowań przyjętych w ustawach poszczególnych państw, w tym uchwalonej 21 sierpnia 1997 r.  polskiej ustawie o ochronie zwierząt.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r>
              <a:rPr lang="pl-PL" dirty="0"/>
              <a:t>Ustawa określa jednoznacznie status zwierzęcia, które „jako istota żyjąca zdolna do odczuwania cierpienia nie jest rzeczą. Człowiek jest mu winien poszanowanie, ochronę i opiekę”. Dotyczy ona zarówno zwierząt hodowlanych, jak i dziko żyjących.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1643042" y="357166"/>
            <a:ext cx="59355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/>
              <a:t>USTAWA O OCHRONIE PRAW ZWIERZĄT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000496" y="428604"/>
            <a:ext cx="4786346" cy="1470025"/>
          </a:xfrm>
        </p:spPr>
        <p:txBody>
          <a:bodyPr>
            <a:noAutofit/>
          </a:bodyPr>
          <a:lstStyle/>
          <a:p>
            <a:br>
              <a:rPr lang="pl-PL" sz="8800" b="1" i="1" dirty="0">
                <a:solidFill>
                  <a:schemeClr val="bg2">
                    <a:lumMod val="10000"/>
                  </a:schemeClr>
                </a:solidFill>
              </a:rPr>
            </a:br>
            <a:endParaRPr lang="pl-PL" sz="8800" b="1" i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4" name="Obraz 3" descr="belka zwierz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981913"/>
            <a:ext cx="9144000" cy="876087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1643042" y="51435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214282" y="500042"/>
            <a:ext cx="864399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pl-PL" sz="4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PRAWA ZWIERZĄT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pl-PL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pl-PL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Helvetica"/>
              </a:rPr>
              <a:t>Prawa zwierząt to idea poszanowania życia pozostałych istot i świadomość odpowiedzialności za ich los.</a:t>
            </a:r>
            <a:r>
              <a:rPr lang="pl-PL" sz="3200" dirty="0"/>
              <a:t>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sz="3200" dirty="0"/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2400" dirty="0"/>
              <a:t>Do zasadniczych praw zwierząt zalicza się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2400" dirty="0"/>
              <a:t>prawo do życia i prawo do wolności od cierpienia.</a:t>
            </a:r>
            <a:endParaRPr kumimoji="0" lang="pl-PL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000496" y="428604"/>
            <a:ext cx="4786346" cy="1470025"/>
          </a:xfrm>
        </p:spPr>
        <p:txBody>
          <a:bodyPr>
            <a:noAutofit/>
          </a:bodyPr>
          <a:lstStyle/>
          <a:p>
            <a:br>
              <a:rPr lang="pl-PL" sz="8800" b="1" i="1" dirty="0">
                <a:solidFill>
                  <a:schemeClr val="bg2">
                    <a:lumMod val="10000"/>
                  </a:schemeClr>
                </a:solidFill>
              </a:rPr>
            </a:br>
            <a:endParaRPr lang="pl-PL" sz="8800" b="1" i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4" name="Obraz 3" descr="belka zwierz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981913"/>
            <a:ext cx="9144000" cy="876087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1643042" y="51435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2714612" y="571480"/>
            <a:ext cx="34478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 dirty="0"/>
              <a:t>STAROŻYTNOŚĆ</a:t>
            </a:r>
          </a:p>
        </p:txBody>
      </p:sp>
      <p:sp>
        <p:nvSpPr>
          <p:cNvPr id="6" name="Prostokąt 5"/>
          <p:cNvSpPr/>
          <p:nvPr/>
        </p:nvSpPr>
        <p:spPr>
          <a:xfrm>
            <a:off x="642910" y="1357298"/>
            <a:ext cx="8001056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pl-PL" dirty="0"/>
              <a:t>Debata na temat praw zwierząt pobrzmiewała przez wszystkie epoki, odciskając się na gruncie najważniejszych nauki – przede wszystkim w filozofii</a:t>
            </a:r>
          </a:p>
          <a:p>
            <a:endParaRPr lang="pl-PL" dirty="0"/>
          </a:p>
        </p:txBody>
      </p:sp>
      <p:pic>
        <p:nvPicPr>
          <p:cNvPr id="2050" name="Picture 2" descr="http://pitagoras.pl/images/pitagora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428868"/>
            <a:ext cx="1571636" cy="1846673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Prostokąt 7"/>
          <p:cNvSpPr/>
          <p:nvPr/>
        </p:nvSpPr>
        <p:spPr>
          <a:xfrm>
            <a:off x="2428860" y="2786058"/>
            <a:ext cx="35719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solidFill>
                  <a:prstClr val="black"/>
                </a:solidFill>
              </a:rPr>
              <a:t>Pitagoras odmawiał jedzenia mięsa</a:t>
            </a:r>
          </a:p>
          <a:p>
            <a:r>
              <a:rPr lang="pl-PL" dirty="0">
                <a:solidFill>
                  <a:prstClr val="black"/>
                </a:solidFill>
              </a:rPr>
              <a:t> i wierzył, że podobnie jak człowiek zwierzęta mają duszę.</a:t>
            </a:r>
            <a:endParaRPr lang="pl-PL" dirty="0"/>
          </a:p>
        </p:txBody>
      </p:sp>
      <p:pic>
        <p:nvPicPr>
          <p:cNvPr id="2052" name="Picture 4" descr="Arystoteles i modelowanie numeryczne - Georadar Blo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5140" y="3714752"/>
            <a:ext cx="1428760" cy="1957104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Prostokąt 9"/>
          <p:cNvSpPr/>
          <p:nvPr/>
        </p:nvSpPr>
        <p:spPr>
          <a:xfrm>
            <a:off x="2643174" y="4572008"/>
            <a:ext cx="36570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solidFill>
                  <a:prstClr val="black"/>
                </a:solidFill>
              </a:rPr>
              <a:t>Arystoteles był zwolennikiem niewolniczego traktowania zwierząt.</a:t>
            </a:r>
            <a:endParaRPr lang="pl-PL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az 13" descr="sar m ROZ.png"/>
          <p:cNvPicPr>
            <a:picLocks noChangeAspect="1"/>
          </p:cNvPicPr>
          <p:nvPr/>
        </p:nvPicPr>
        <p:blipFill>
          <a:blip r:embed="rId2">
            <a:lum bright="12000" contrast="-2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000496" y="428604"/>
            <a:ext cx="4786346" cy="1470025"/>
          </a:xfrm>
        </p:spPr>
        <p:txBody>
          <a:bodyPr>
            <a:noAutofit/>
          </a:bodyPr>
          <a:lstStyle/>
          <a:p>
            <a:br>
              <a:rPr lang="pl-PL" sz="8800" b="1" i="1" dirty="0">
                <a:solidFill>
                  <a:schemeClr val="bg2">
                    <a:lumMod val="10000"/>
                  </a:schemeClr>
                </a:solidFill>
              </a:rPr>
            </a:br>
            <a:endParaRPr lang="pl-PL" sz="8800" b="1" i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4" name="Obraz 3" descr="belka zwierz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981913"/>
            <a:ext cx="9144000" cy="876087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1643042" y="51435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sp>
        <p:nvSpPr>
          <p:cNvPr id="8" name="pole tekstowe 7"/>
          <p:cNvSpPr txBox="1"/>
          <p:nvPr/>
        </p:nvSpPr>
        <p:spPr>
          <a:xfrm>
            <a:off x="2786050" y="642918"/>
            <a:ext cx="36564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 dirty="0"/>
              <a:t>ŚREDNIOWIECZE</a:t>
            </a:r>
          </a:p>
        </p:txBody>
      </p:sp>
      <p:sp>
        <p:nvSpPr>
          <p:cNvPr id="10" name="Prostokąt 9"/>
          <p:cNvSpPr/>
          <p:nvPr/>
        </p:nvSpPr>
        <p:spPr>
          <a:xfrm>
            <a:off x="3357554" y="1357298"/>
            <a:ext cx="24240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/>
              <a:t>wpływ chrześcijaństwa </a:t>
            </a:r>
            <a:endParaRPr lang="pl-PL" dirty="0"/>
          </a:p>
        </p:txBody>
      </p:sp>
      <p:sp>
        <p:nvSpPr>
          <p:cNvPr id="11" name="Prostokąt 10"/>
          <p:cNvSpPr/>
          <p:nvPr/>
        </p:nvSpPr>
        <p:spPr>
          <a:xfrm>
            <a:off x="714348" y="2071678"/>
            <a:ext cx="78581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>
                <a:solidFill>
                  <a:srgbClr val="000000"/>
                </a:solidFill>
              </a:rPr>
              <a:t>W chrześcijaństwie </a:t>
            </a:r>
            <a:r>
              <a:rPr lang="pl-PL" sz="2000" dirty="0"/>
              <a:t>dominuje pojęcie człowieka - korony stworzenia </a:t>
            </a:r>
          </a:p>
          <a:p>
            <a:r>
              <a:rPr lang="pl-PL" sz="2000" dirty="0"/>
              <a:t>i koncepcja hierarchii bytów - zwierzęta są  jedynie po to aby służyć człowiekowi, zaś on ma nad nimi pełnię władzy.</a:t>
            </a:r>
          </a:p>
          <a:p>
            <a:endParaRPr lang="pl-PL" dirty="0"/>
          </a:p>
          <a:p>
            <a:endParaRPr lang="pl-PL" dirty="0"/>
          </a:p>
        </p:txBody>
      </p:sp>
      <p:sp>
        <p:nvSpPr>
          <p:cNvPr id="12" name="Prostokąt 11"/>
          <p:cNvSpPr/>
          <p:nvPr/>
        </p:nvSpPr>
        <p:spPr>
          <a:xfrm>
            <a:off x="714348" y="3429000"/>
            <a:ext cx="764386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/>
              <a:t>Choć kilku myślicieli chrześcijańskich – w tym np. św. Franciszek </a:t>
            </a:r>
          </a:p>
          <a:p>
            <a:r>
              <a:rPr lang="pl-PL" sz="2000" dirty="0"/>
              <a:t>z Asyżu – podkreślało obowiązek traktowania zwierząt z szacunkiem </a:t>
            </a:r>
          </a:p>
          <a:p>
            <a:r>
              <a:rPr lang="pl-PL" sz="2000" dirty="0"/>
              <a:t>ze względu na to, iż są one częścią stworzenia chcianą przez Boga, ich poglądy pozostały na marginesie.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000496" y="428604"/>
            <a:ext cx="4786346" cy="1470025"/>
          </a:xfrm>
        </p:spPr>
        <p:txBody>
          <a:bodyPr>
            <a:noAutofit/>
          </a:bodyPr>
          <a:lstStyle/>
          <a:p>
            <a:br>
              <a:rPr lang="pl-PL" sz="8800" b="1" i="1" dirty="0">
                <a:solidFill>
                  <a:schemeClr val="bg2">
                    <a:lumMod val="10000"/>
                  </a:schemeClr>
                </a:solidFill>
              </a:rPr>
            </a:br>
            <a:endParaRPr lang="pl-PL" sz="8800" b="1" i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4" name="Obraz 3" descr="belka zwierz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981913"/>
            <a:ext cx="9144000" cy="876087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1643042" y="51435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3071802" y="428604"/>
            <a:ext cx="27275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 dirty="0"/>
              <a:t>KARTEZJUSZ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2428860" y="321468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sp>
        <p:nvSpPr>
          <p:cNvPr id="8" name="Prostokąt 7"/>
          <p:cNvSpPr/>
          <p:nvPr/>
        </p:nvSpPr>
        <p:spPr>
          <a:xfrm>
            <a:off x="500034" y="1500174"/>
            <a:ext cx="78581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W XVII wieku wielki wpływ na ówczesną filozofię wywarł </a:t>
            </a:r>
          </a:p>
          <a:p>
            <a:r>
              <a:rPr lang="pl-PL" dirty="0" err="1"/>
              <a:t>Rene</a:t>
            </a:r>
            <a:r>
              <a:rPr lang="pl-PL" dirty="0"/>
              <a:t> Descartes, zwany Kartezjuszem, natomiast jego poglądy </a:t>
            </a:r>
          </a:p>
          <a:p>
            <a:r>
              <a:rPr lang="pl-PL" dirty="0"/>
              <a:t>na zwierzęta pokutowały do XX wieku.</a:t>
            </a:r>
          </a:p>
          <a:p>
            <a:endParaRPr lang="pl-PL" dirty="0"/>
          </a:p>
          <a:p>
            <a:r>
              <a:rPr lang="pl-PL" dirty="0"/>
              <a:t>Dla Kartezjusza rozum był oddzielną substancją, elementem </a:t>
            </a:r>
          </a:p>
          <a:p>
            <a:r>
              <a:rPr lang="pl-PL" dirty="0"/>
              <a:t>wykraczającym poza fizyczna rzeczywistość. </a:t>
            </a:r>
          </a:p>
          <a:p>
            <a:endParaRPr lang="pl-PL" dirty="0"/>
          </a:p>
          <a:p>
            <a:r>
              <a:rPr lang="pl-PL" dirty="0"/>
              <a:t>Zwierzęta go nie posiadają, są tylko automatami. Mogą widzieć, słyszeć i czuć, </a:t>
            </a:r>
          </a:p>
          <a:p>
            <a:r>
              <a:rPr lang="pl-PL" dirty="0"/>
              <a:t>ale nie są w żaden sposób świadome. Nie czują też bólu, ani cierpienia. Do tego bowiem potrzebny byłby rozum, którego nie mają. </a:t>
            </a:r>
          </a:p>
          <a:p>
            <a:r>
              <a:rPr lang="pl-PL" dirty="0"/>
              <a:t>Z tego też powodu zwierzęta nie cierpią (gdy zadaje im się ból),  automatycznie reagują na bodziec zewnętrzny;  nie używają języka,  a jedynie wydają dźwięki.</a:t>
            </a:r>
          </a:p>
          <a:p>
            <a:endParaRPr lang="pl-PL" dirty="0"/>
          </a:p>
          <a:p>
            <a:endParaRPr lang="pl-PL" dirty="0"/>
          </a:p>
        </p:txBody>
      </p:sp>
      <p:sp>
        <p:nvSpPr>
          <p:cNvPr id="20483" name="AutoShape 3" descr="Kartezjusz - Sławni matematyc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0485" name="AutoShape 5" descr="Kartezjusz - Sławni matematyc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0487" name="Picture 7" descr="Kartezjusz - Sławni matematyc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500042"/>
            <a:ext cx="1714512" cy="2451384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000496" y="428604"/>
            <a:ext cx="4786346" cy="1470025"/>
          </a:xfrm>
        </p:spPr>
        <p:txBody>
          <a:bodyPr>
            <a:noAutofit/>
          </a:bodyPr>
          <a:lstStyle/>
          <a:p>
            <a:br>
              <a:rPr lang="pl-PL" sz="8800" b="1" i="1" dirty="0">
                <a:solidFill>
                  <a:schemeClr val="bg2">
                    <a:lumMod val="10000"/>
                  </a:schemeClr>
                </a:solidFill>
              </a:rPr>
            </a:br>
            <a:endParaRPr lang="pl-PL" sz="8800" b="1" i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4" name="Obraz 3" descr="belka zwierz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981913"/>
            <a:ext cx="9144000" cy="876087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1643042" y="51435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3286116" y="571480"/>
            <a:ext cx="27894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 dirty="0"/>
              <a:t>JOHN LOCKE</a:t>
            </a:r>
          </a:p>
        </p:txBody>
      </p:sp>
      <p:sp>
        <p:nvSpPr>
          <p:cNvPr id="6" name="Prostokąt 5"/>
          <p:cNvSpPr/>
          <p:nvPr/>
        </p:nvSpPr>
        <p:spPr>
          <a:xfrm>
            <a:off x="642910" y="1643050"/>
            <a:ext cx="57150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Pod koniec XVII wieku  angielski filozof John Locke sprzeciwił się okrutnemu traktowaniu zwierząt, ale tylko </a:t>
            </a:r>
          </a:p>
          <a:p>
            <a:r>
              <a:rPr lang="pl-PL" dirty="0"/>
              <a:t>z powodu negatywnych następstw, jakie pociąga ono dla ludzi.</a:t>
            </a:r>
          </a:p>
          <a:p>
            <a:endParaRPr lang="pl-PL" dirty="0"/>
          </a:p>
        </p:txBody>
      </p:sp>
      <p:sp>
        <p:nvSpPr>
          <p:cNvPr id="19458" name="AutoShape 2" descr="John Locke (38687) - Książki - Strona 1 | Lubimyczytać.p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9460" name="AutoShape 4" descr="John Locke (38687) - Książki - Strona 1 | Lubimyczytać.p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9462" name="AutoShape 6" descr="John Locke (38687) - Książki - Strona 1 | Lubimyczytać.p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9464" name="AutoShape 8" descr="John Locke (38687) - Książki - Strona 1 | Lubimyczytać.p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9466" name="Picture 10" descr="John Locke (38687) - Książki - Strona 1 | Lubimyczytać.p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793709"/>
            <a:ext cx="2000264" cy="2756047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Prostokąt 11"/>
          <p:cNvSpPr/>
          <p:nvPr/>
        </p:nvSpPr>
        <p:spPr>
          <a:xfrm>
            <a:off x="642910" y="3143248"/>
            <a:ext cx="800105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Jednak w przeciwieństwie do Kartezjusza uważał, że zwierzęta </a:t>
            </a:r>
          </a:p>
          <a:p>
            <a:r>
              <a:rPr lang="pl-PL" dirty="0"/>
              <a:t>czują,  i że niepotrzebne zadawanie im cierpienia jest </a:t>
            </a:r>
          </a:p>
          <a:p>
            <a:r>
              <a:rPr lang="pl-PL" dirty="0"/>
              <a:t>moralnie złe. </a:t>
            </a:r>
          </a:p>
          <a:p>
            <a:endParaRPr lang="pl-PL" dirty="0"/>
          </a:p>
          <a:p>
            <a:r>
              <a:rPr lang="pl-PL" dirty="0"/>
              <a:t>Złe jest jednak ze względu na właściciela zwierzęcia, który może ponieść straty </a:t>
            </a:r>
          </a:p>
          <a:p>
            <a:r>
              <a:rPr lang="pl-PL" dirty="0"/>
              <a:t>z tego tytułu, bądź też ze względu na szkodę, jaką czyni sobie osoba postępująca </a:t>
            </a:r>
          </a:p>
          <a:p>
            <a:r>
              <a:rPr lang="pl-PL" dirty="0"/>
              <a:t>w ten sposób.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az 15" descr="sar m ROZ.png"/>
          <p:cNvPicPr>
            <a:picLocks noChangeAspect="1"/>
          </p:cNvPicPr>
          <p:nvPr/>
        </p:nvPicPr>
        <p:blipFill>
          <a:blip r:embed="rId2">
            <a:lum bright="12000" contrast="-2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000496" y="428604"/>
            <a:ext cx="4786346" cy="1470025"/>
          </a:xfrm>
        </p:spPr>
        <p:txBody>
          <a:bodyPr>
            <a:noAutofit/>
          </a:bodyPr>
          <a:lstStyle/>
          <a:p>
            <a:br>
              <a:rPr lang="pl-PL" sz="8800" b="1" i="1" dirty="0">
                <a:solidFill>
                  <a:schemeClr val="bg2">
                    <a:lumMod val="10000"/>
                  </a:schemeClr>
                </a:solidFill>
              </a:rPr>
            </a:br>
            <a:endParaRPr lang="pl-PL" sz="8800" b="1" i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4" name="Obraz 3" descr="belka zwierz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981913"/>
            <a:ext cx="9144000" cy="876087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1643042" y="51435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1785918" y="357166"/>
            <a:ext cx="49415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 dirty="0"/>
              <a:t>POZOSTALI MYŚLICIELE</a:t>
            </a:r>
          </a:p>
        </p:txBody>
      </p:sp>
      <p:sp>
        <p:nvSpPr>
          <p:cNvPr id="6" name="Prostokąt 5"/>
          <p:cNvSpPr/>
          <p:nvPr/>
        </p:nvSpPr>
        <p:spPr>
          <a:xfrm>
            <a:off x="642910" y="1357298"/>
            <a:ext cx="80010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i="1" dirty="0"/>
              <a:t>Jean- Jacques </a:t>
            </a:r>
            <a:r>
              <a:rPr lang="pl-PL" sz="2000" b="1" i="1" dirty="0" err="1"/>
              <a:t>Rosseau</a:t>
            </a:r>
            <a:r>
              <a:rPr lang="pl-PL" sz="2000" b="1" i="1" dirty="0"/>
              <a:t> </a:t>
            </a:r>
            <a:r>
              <a:rPr lang="pl-PL" sz="2000" dirty="0"/>
              <a:t> (1712–1778) </a:t>
            </a:r>
          </a:p>
          <a:p>
            <a:r>
              <a:rPr lang="pl-PL" sz="2000" dirty="0"/>
              <a:t>stwierdził, że zwierzęta powinny być objęte prawem naturalnym ; nie dlatego,  że są rozumne, ale dlatego, że są świadome</a:t>
            </a:r>
          </a:p>
        </p:txBody>
      </p:sp>
      <p:sp>
        <p:nvSpPr>
          <p:cNvPr id="7" name="Prostokąt 6"/>
          <p:cNvSpPr/>
          <p:nvPr/>
        </p:nvSpPr>
        <p:spPr>
          <a:xfrm>
            <a:off x="642910" y="2571744"/>
            <a:ext cx="792961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i="1" dirty="0"/>
              <a:t>Immanuel Kant </a:t>
            </a:r>
            <a:r>
              <a:rPr lang="pl-PL" sz="2000" dirty="0"/>
              <a:t>(1724–1804)</a:t>
            </a:r>
          </a:p>
          <a:p>
            <a:r>
              <a:rPr lang="pl-PL" sz="2000" dirty="0"/>
              <a:t>sprzeciwił się twierdzeniu, że ludzie mają obowiązki w stosunku do zwierząt. Okrucieństwo wobec zwierząt było złe wyłącznie z tego powodu, że jest ono też złe dla ludzkości jako takiej.</a:t>
            </a:r>
          </a:p>
        </p:txBody>
      </p:sp>
      <p:sp>
        <p:nvSpPr>
          <p:cNvPr id="12" name="Prostokąt 11"/>
          <p:cNvSpPr/>
          <p:nvPr/>
        </p:nvSpPr>
        <p:spPr>
          <a:xfrm>
            <a:off x="642910" y="4000504"/>
            <a:ext cx="78581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i="1" dirty="0" err="1"/>
              <a:t>Jeremy</a:t>
            </a:r>
            <a:r>
              <a:rPr lang="pl-PL" sz="2000" b="1" i="1" dirty="0"/>
              <a:t> Bentham </a:t>
            </a:r>
            <a:r>
              <a:rPr lang="pl-PL" sz="2000" dirty="0"/>
              <a:t>(1748 – 1832) </a:t>
            </a:r>
          </a:p>
          <a:p>
            <a:r>
              <a:rPr lang="pl-PL" sz="2000" dirty="0"/>
              <a:t>argumentował, że to zdolność do odczuwania cierpienia, a nie rozumność, powinna być wyznacznikiem tego, w jaki sposób traktujemy inne istoty.</a:t>
            </a:r>
          </a:p>
          <a:p>
            <a:r>
              <a:rPr lang="pl-PL" sz="2000" dirty="0"/>
              <a:t>Jego podejście było filozoficznym przełomem.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az 13" descr="horses-g68fba53b0_1920.jpg"/>
          <p:cNvPicPr>
            <a:picLocks noChangeAspect="1"/>
          </p:cNvPicPr>
          <p:nvPr/>
        </p:nvPicPr>
        <p:blipFill>
          <a:blip r:embed="rId2" cstate="print">
            <a:lum bright="20000"/>
          </a:blip>
          <a:stretch>
            <a:fillRect/>
          </a:stretch>
        </p:blipFill>
        <p:spPr>
          <a:xfrm>
            <a:off x="5357818" y="1357298"/>
            <a:ext cx="3284149" cy="1958912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000496" y="428604"/>
            <a:ext cx="4786346" cy="1470025"/>
          </a:xfrm>
        </p:spPr>
        <p:txBody>
          <a:bodyPr>
            <a:noAutofit/>
          </a:bodyPr>
          <a:lstStyle/>
          <a:p>
            <a:br>
              <a:rPr lang="pl-PL" sz="8800" b="1" i="1" dirty="0">
                <a:solidFill>
                  <a:schemeClr val="bg2">
                    <a:lumMod val="10000"/>
                  </a:schemeClr>
                </a:solidFill>
              </a:rPr>
            </a:br>
            <a:endParaRPr lang="pl-PL" sz="8800" b="1" i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4" name="Obraz 3" descr="belka zwierz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981913"/>
            <a:ext cx="9144000" cy="876087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1643042" y="51435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2285984" y="357166"/>
            <a:ext cx="40954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 dirty="0"/>
              <a:t>USTAWA MARTINA</a:t>
            </a:r>
          </a:p>
        </p:txBody>
      </p:sp>
      <p:sp>
        <p:nvSpPr>
          <p:cNvPr id="15" name="Prostokąt 14"/>
          <p:cNvSpPr/>
          <p:nvPr/>
        </p:nvSpPr>
        <p:spPr>
          <a:xfrm>
            <a:off x="714348" y="1500174"/>
            <a:ext cx="464347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dirty="0"/>
              <a:t>W 1821 roku z projektem ustawy o ochronie koni wystąpił członek parlamentu pułkownik Richard Martin. W 1822 r.  brytyjski parlament przyjął akt, zwany „Ustawą Martina”.</a:t>
            </a:r>
          </a:p>
          <a:p>
            <a:endParaRPr lang="pl-PL" dirty="0"/>
          </a:p>
        </p:txBody>
      </p:sp>
      <p:sp>
        <p:nvSpPr>
          <p:cNvPr id="16" name="Prostokąt 15"/>
          <p:cNvSpPr/>
          <p:nvPr/>
        </p:nvSpPr>
        <p:spPr>
          <a:xfrm>
            <a:off x="428596" y="3643314"/>
            <a:ext cx="8429652" cy="2126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dirty="0"/>
              <a:t>Był to pierwszy w świecie anglojęzycznym znaczący i stosowany w praktyce dokument, dotyczący ochrony zwierząt. Zgodnie z nim za „bicie, znęcanie się lub jakiekolwiek niewłaściwe traktowanie konia, klaczy, wałacha, muła, osła, wołu, krowy, jałówki, młodego wołu, owcy albo innego bydła”</a:t>
            </a:r>
            <a:r>
              <a:rPr lang="pl-PL" baseline="30000" dirty="0"/>
              <a:t> </a:t>
            </a:r>
            <a:r>
              <a:rPr lang="pl-PL" dirty="0"/>
              <a:t>groziło do 5 funtów grzywny albo do 2 miesięcy więzienia.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sar m ROZ.png"/>
          <p:cNvPicPr>
            <a:picLocks noChangeAspect="1"/>
          </p:cNvPicPr>
          <p:nvPr/>
        </p:nvPicPr>
        <p:blipFill>
          <a:blip r:embed="rId2">
            <a:lum bright="12000" contrast="-2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000496" y="428604"/>
            <a:ext cx="4786346" cy="1470025"/>
          </a:xfrm>
        </p:spPr>
        <p:txBody>
          <a:bodyPr>
            <a:noAutofit/>
          </a:bodyPr>
          <a:lstStyle/>
          <a:p>
            <a:br>
              <a:rPr lang="pl-PL" sz="8800" b="1" i="1" dirty="0">
                <a:solidFill>
                  <a:schemeClr val="bg2">
                    <a:lumMod val="10000"/>
                  </a:schemeClr>
                </a:solidFill>
              </a:rPr>
            </a:br>
            <a:endParaRPr lang="pl-PL" sz="8800" b="1" i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4" name="Obraz 3" descr="belka zwierz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981913"/>
            <a:ext cx="9144000" cy="876087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1643042" y="51435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sp>
        <p:nvSpPr>
          <p:cNvPr id="7" name="pole tekstowe 6"/>
          <p:cNvSpPr txBox="1"/>
          <p:nvPr/>
        </p:nvSpPr>
        <p:spPr>
          <a:xfrm>
            <a:off x="1000100" y="428604"/>
            <a:ext cx="758592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800" b="1" dirty="0"/>
              <a:t>TOWARZYSTWO ZAPOBIEGANIA OKRUCIEŃSTWU </a:t>
            </a:r>
          </a:p>
          <a:p>
            <a:pPr algn="ctr"/>
            <a:r>
              <a:rPr lang="pl-PL" sz="2800" b="1" dirty="0"/>
              <a:t>WOBEC ZWIERZĄT</a:t>
            </a:r>
            <a:endParaRPr lang="pl-PL" b="1" dirty="0"/>
          </a:p>
        </p:txBody>
      </p:sp>
      <p:sp>
        <p:nvSpPr>
          <p:cNvPr id="10" name="Prostokąt 9"/>
          <p:cNvSpPr/>
          <p:nvPr/>
        </p:nvSpPr>
        <p:spPr>
          <a:xfrm>
            <a:off x="714348" y="2000240"/>
            <a:ext cx="8209170" cy="28623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dirty="0"/>
              <a:t>16 czerwca 1824 r. doszło do historycznego spotkania brytyjskich </a:t>
            </a:r>
          </a:p>
          <a:p>
            <a:r>
              <a:rPr lang="pl-PL" sz="2000" dirty="0"/>
              <a:t>parlamentariuszy. Sformowano wtedy Towarzystwo Zapobiegania </a:t>
            </a:r>
          </a:p>
          <a:p>
            <a:r>
              <a:rPr lang="pl-PL" sz="2000" dirty="0"/>
              <a:t>Okrucieństwu wobec Zwierząt</a:t>
            </a:r>
            <a:r>
              <a:rPr lang="pl-PL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</a:p>
          <a:p>
            <a:r>
              <a:rPr lang="pl-PL" sz="2000" dirty="0"/>
              <a:t>(</a:t>
            </a:r>
            <a:r>
              <a:rPr lang="pl-PL" sz="2000" i="1" dirty="0" err="1"/>
              <a:t>Society</a:t>
            </a:r>
            <a:r>
              <a:rPr lang="pl-PL" sz="2000" i="1" dirty="0"/>
              <a:t> for the </a:t>
            </a:r>
            <a:r>
              <a:rPr lang="pl-PL" sz="2000" i="1" dirty="0" err="1"/>
              <a:t>Prevention</a:t>
            </a:r>
            <a:r>
              <a:rPr lang="pl-PL" sz="2000" i="1" dirty="0"/>
              <a:t> of </a:t>
            </a:r>
            <a:r>
              <a:rPr lang="pl-PL" sz="2000" i="1" dirty="0" err="1"/>
              <a:t>Cruelty</a:t>
            </a:r>
            <a:r>
              <a:rPr lang="pl-PL" sz="2000" i="1" dirty="0"/>
              <a:t> to Animals</a:t>
            </a:r>
            <a:r>
              <a:rPr lang="pl-PL" sz="2000" dirty="0"/>
              <a:t>, SPCA). </a:t>
            </a:r>
          </a:p>
          <a:p>
            <a:endParaRPr lang="pl-PL" sz="2000" dirty="0"/>
          </a:p>
          <a:p>
            <a:r>
              <a:rPr lang="pl-PL" sz="2000" dirty="0"/>
              <a:t>W 1840 roku królowa Wiktoria przemianowała je na Królewskie Towarzystwo </a:t>
            </a:r>
          </a:p>
          <a:p>
            <a:r>
              <a:rPr lang="pl-PL" sz="2000" dirty="0"/>
              <a:t>Zapobiegania Okrucieństwu wobec Zwierząt. </a:t>
            </a:r>
          </a:p>
          <a:p>
            <a:endParaRPr lang="pl-PL" sz="2000" dirty="0"/>
          </a:p>
          <a:p>
            <a:r>
              <a:rPr lang="pl-PL" sz="2000" dirty="0"/>
              <a:t>Jest to najstarsza i największa tego typu organizacja na świecie.</a:t>
            </a:r>
            <a:endParaRPr lang="pl-PL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1553</Words>
  <Application>Microsoft Office PowerPoint</Application>
  <PresentationFormat>Pokaz na ekranie (4:3)</PresentationFormat>
  <Paragraphs>141</Paragraphs>
  <Slides>19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2" baseType="lpstr">
      <vt:lpstr>Arial</vt:lpstr>
      <vt:lpstr>Calibri</vt:lpstr>
      <vt:lpstr>Motyw pakietu Office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Prezentacja programu PowerPoint</vt:lpstr>
      <vt:lpstr> </vt:lpstr>
      <vt:lpstr> 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PRAWA ZWIERZĄT</dc:title>
  <dc:creator>Boguś</dc:creator>
  <cp:lastModifiedBy>Fundacja Maturita</cp:lastModifiedBy>
  <cp:revision>46</cp:revision>
  <dcterms:created xsi:type="dcterms:W3CDTF">2022-12-13T14:48:42Z</dcterms:created>
  <dcterms:modified xsi:type="dcterms:W3CDTF">2022-12-16T11:05:21Z</dcterms:modified>
</cp:coreProperties>
</file>